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customXml/itemProps6.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7"/>
  </p:sldMasterIdLst>
  <p:notesMasterIdLst>
    <p:notesMasterId r:id="rId39"/>
  </p:notesMasterIdLst>
  <p:handoutMasterIdLst>
    <p:handoutMasterId r:id="rId40"/>
  </p:handoutMasterIdLst>
  <p:sldIdLst>
    <p:sldId id="479" r:id="rId8"/>
    <p:sldId id="580" r:id="rId9"/>
    <p:sldId id="582" r:id="rId10"/>
    <p:sldId id="583" r:id="rId11"/>
    <p:sldId id="584" r:id="rId12"/>
    <p:sldId id="585" r:id="rId13"/>
    <p:sldId id="586" r:id="rId14"/>
    <p:sldId id="609" r:id="rId15"/>
    <p:sldId id="587" r:id="rId16"/>
    <p:sldId id="610" r:id="rId17"/>
    <p:sldId id="588" r:id="rId18"/>
    <p:sldId id="589" r:id="rId19"/>
    <p:sldId id="590" r:id="rId20"/>
    <p:sldId id="591" r:id="rId21"/>
    <p:sldId id="592" r:id="rId22"/>
    <p:sldId id="593" r:id="rId23"/>
    <p:sldId id="611" r:id="rId24"/>
    <p:sldId id="568" r:id="rId25"/>
    <p:sldId id="569" r:id="rId26"/>
    <p:sldId id="559" r:id="rId27"/>
    <p:sldId id="570" r:id="rId28"/>
    <p:sldId id="571" r:id="rId29"/>
    <p:sldId id="572" r:id="rId30"/>
    <p:sldId id="575" r:id="rId31"/>
    <p:sldId id="573" r:id="rId32"/>
    <p:sldId id="574" r:id="rId33"/>
    <p:sldId id="612" r:id="rId34"/>
    <p:sldId id="613" r:id="rId35"/>
    <p:sldId id="577" r:id="rId36"/>
    <p:sldId id="578" r:id="rId37"/>
    <p:sldId id="579" r:id="rId38"/>
  </p:sldIdLst>
  <p:sldSz cx="12192000" cy="6858000"/>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31">
          <p15:clr>
            <a:srgbClr val="A4A3A4"/>
          </p15:clr>
        </p15:guide>
      </p15:sldGuideLst>
    </p:ext>
    <p:ext uri="{2D200454-40CA-4A62-9FC3-DE9A4176ACB9}">
      <p15:notesGuideLst xmlns:p15="http://schemas.microsoft.com/office/powerpoint/2012/main" xmlns="">
        <p15:guide id="1" orient="horz" pos="2909">
          <p15:clr>
            <a:srgbClr val="A4A3A4"/>
          </p15:clr>
        </p15:guide>
        <p15:guide id="2" pos="218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eters, Dirk (UK Guildford)" initials="DP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00"/>
    <a:srgbClr val="3D4146"/>
    <a:srgbClr val="FC4E02"/>
    <a:srgbClr val="F0B323"/>
    <a:srgbClr val="F9559B"/>
    <a:srgbClr val="FC4C02"/>
    <a:srgbClr val="BE3802"/>
    <a:srgbClr val="DC4002"/>
    <a:srgbClr val="D9C0A9"/>
    <a:srgbClr val="615E9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3" autoAdjust="0"/>
    <p:restoredTop sz="97410" autoAdjust="0"/>
  </p:normalViewPr>
  <p:slideViewPr>
    <p:cSldViewPr>
      <p:cViewPr>
        <p:scale>
          <a:sx n="84" d="100"/>
          <a:sy n="84" d="100"/>
        </p:scale>
        <p:origin x="-1530" y="-660"/>
      </p:cViewPr>
      <p:guideLst>
        <p:guide orient="horz" pos="2160"/>
        <p:guide pos="3831"/>
      </p:guideLst>
    </p:cSldViewPr>
  </p:slideViewPr>
  <p:outlineViewPr>
    <p:cViewPr>
      <p:scale>
        <a:sx n="33" d="100"/>
        <a:sy n="33" d="100"/>
      </p:scale>
      <p:origin x="0" y="-11244"/>
    </p:cViewPr>
  </p:outlineViewPr>
  <p:notesTextViewPr>
    <p:cViewPr>
      <p:scale>
        <a:sx n="3" d="2"/>
        <a:sy n="3" d="2"/>
      </p:scale>
      <p:origin x="0" y="0"/>
    </p:cViewPr>
  </p:notesTextViewPr>
  <p:sorterViewPr>
    <p:cViewPr varScale="1">
      <p:scale>
        <a:sx n="100" d="100"/>
        <a:sy n="100" d="100"/>
      </p:scale>
      <p:origin x="0" y="0"/>
    </p:cViewPr>
  </p:sorterViewPr>
  <p:notesViewPr>
    <p:cSldViewPr>
      <p:cViewPr>
        <p:scale>
          <a:sx n="75" d="100"/>
          <a:sy n="75" d="100"/>
        </p:scale>
        <p:origin x="1302" y="1380"/>
      </p:cViewPr>
      <p:guideLst>
        <p:guide orient="horz" pos="3110"/>
        <p:guide pos="2141"/>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7" name="Group 4"/>
          <p:cNvGrpSpPr>
            <a:grpSpLocks noChangeAspect="1"/>
          </p:cNvGrpSpPr>
          <p:nvPr/>
        </p:nvGrpSpPr>
        <p:grpSpPr bwMode="gray">
          <a:xfrm>
            <a:off x="5006223" y="9151516"/>
            <a:ext cx="1266643" cy="327463"/>
            <a:chOff x="8" y="1253"/>
            <a:chExt cx="7660" cy="1812"/>
          </a:xfrm>
        </p:grpSpPr>
        <p:sp>
          <p:nvSpPr>
            <p:cNvPr id="3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64" name="Rectangle 63"/>
          <p:cNvSpPr/>
          <p:nvPr/>
        </p:nvSpPr>
        <p:spPr>
          <a:xfrm>
            <a:off x="2608565" y="8835226"/>
            <a:ext cx="1540806" cy="21427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65" name="TextBox 64"/>
          <p:cNvSpPr txBox="1"/>
          <p:nvPr/>
        </p:nvSpPr>
        <p:spPr bwMode="gray">
          <a:xfrm>
            <a:off x="278122" y="9293160"/>
            <a:ext cx="152082" cy="244882"/>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66" name="Date Placeholder 3"/>
          <p:cNvSpPr txBox="1">
            <a:spLocks/>
          </p:cNvSpPr>
          <p:nvPr/>
        </p:nvSpPr>
        <p:spPr bwMode="gray">
          <a:xfrm>
            <a:off x="526606" y="9278122"/>
            <a:ext cx="3150863" cy="244882"/>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sp>
        <p:nvSpPr>
          <p:cNvPr id="67" name="Date Placeholder 3"/>
          <p:cNvSpPr txBox="1">
            <a:spLocks/>
          </p:cNvSpPr>
          <p:nvPr/>
        </p:nvSpPr>
        <p:spPr bwMode="gray">
          <a:xfrm>
            <a:off x="473212" y="9278122"/>
            <a:ext cx="180932" cy="122442"/>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68" name="Rectangle 67"/>
          <p:cNvSpPr/>
          <p:nvPr/>
        </p:nvSpPr>
        <p:spPr>
          <a:xfrm>
            <a:off x="2608565" y="398512"/>
            <a:ext cx="1540806" cy="21427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Tree>
    <p:extLst>
      <p:ext uri="{BB962C8B-B14F-4D97-AF65-F5344CB8AC3E}">
        <p14:creationId xmlns:p14="http://schemas.microsoft.com/office/powerpoint/2010/main" xmlns="" val="270348562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4975" y="552450"/>
            <a:ext cx="5927725" cy="3333750"/>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79768" y="4070347"/>
            <a:ext cx="5438140" cy="4552277"/>
          </a:xfrm>
          <a:prstGeom prst="rect">
            <a:avLst/>
          </a:prstGeom>
        </p:spPr>
        <p:txBody>
          <a:bodyPr vert="horz" lIns="92492" tIns="46246" rIns="92492" bIns="46246"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0" name="Group 4"/>
          <p:cNvGrpSpPr>
            <a:grpSpLocks noChangeAspect="1"/>
          </p:cNvGrpSpPr>
          <p:nvPr/>
        </p:nvGrpSpPr>
        <p:grpSpPr bwMode="gray">
          <a:xfrm>
            <a:off x="5006223" y="9151516"/>
            <a:ext cx="1266643" cy="327463"/>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67" name="Rectangle 66"/>
          <p:cNvSpPr/>
          <p:nvPr/>
        </p:nvSpPr>
        <p:spPr>
          <a:xfrm>
            <a:off x="2608565" y="8835226"/>
            <a:ext cx="1540806" cy="21427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68" name="TextBox 67"/>
          <p:cNvSpPr txBox="1"/>
          <p:nvPr/>
        </p:nvSpPr>
        <p:spPr bwMode="gray">
          <a:xfrm>
            <a:off x="278122" y="9293160"/>
            <a:ext cx="152082" cy="244882"/>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69" name="Date Placeholder 3"/>
          <p:cNvSpPr txBox="1">
            <a:spLocks/>
          </p:cNvSpPr>
          <p:nvPr/>
        </p:nvSpPr>
        <p:spPr bwMode="gray">
          <a:xfrm>
            <a:off x="526606" y="9278122"/>
            <a:ext cx="3150863" cy="244882"/>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sp>
        <p:nvSpPr>
          <p:cNvPr id="70" name="Date Placeholder 3"/>
          <p:cNvSpPr txBox="1">
            <a:spLocks/>
          </p:cNvSpPr>
          <p:nvPr/>
        </p:nvSpPr>
        <p:spPr bwMode="gray">
          <a:xfrm>
            <a:off x="473212" y="9278122"/>
            <a:ext cx="180932" cy="122442"/>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71" name="Rectangle 70"/>
          <p:cNvSpPr/>
          <p:nvPr/>
        </p:nvSpPr>
        <p:spPr>
          <a:xfrm>
            <a:off x="2608565" y="181307"/>
            <a:ext cx="1540806" cy="21427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Tree>
    <p:extLst>
      <p:ext uri="{BB962C8B-B14F-4D97-AF65-F5344CB8AC3E}">
        <p14:creationId xmlns:p14="http://schemas.microsoft.com/office/powerpoint/2010/main" xmlns="" val="3627488045"/>
      </p:ext>
    </p:extLst>
  </p:cSld>
  <p:clrMap bg1="lt1" tx1="dk1" bg2="lt2" tx2="dk2" accent1="accent1" accent2="accent2" accent3="accent3" accent4="accent4" accent5="accent5" accent6="accent6" hlink="hlink" folHlink="folHlink"/>
  <p:hf ftr="0" dt="0"/>
  <p:notesStyle>
    <a:lvl1pPr marL="173038" indent="-173038" algn="l" defTabSz="914400" rtl="0" eaLnBrk="1" latinLnBrk="0" hangingPunct="1">
      <a:lnSpc>
        <a:spcPct val="90000"/>
      </a:lnSpc>
      <a:spcBef>
        <a:spcPts val="200"/>
      </a:spcBef>
      <a:buFont typeface="Arial" panose="020B0604020202020204" pitchFamily="34" charset="0"/>
      <a:buChar char="•"/>
      <a:defRPr sz="1600" kern="1200">
        <a:solidFill>
          <a:schemeClr val="tx1"/>
        </a:solidFill>
        <a:latin typeface="+mn-lt"/>
        <a:ea typeface="+mn-ea"/>
        <a:cs typeface="+mn-cs"/>
      </a:defRPr>
    </a:lvl1pPr>
    <a:lvl2pPr marL="346075" indent="-173038" algn="l" defTabSz="914400" rtl="0" eaLnBrk="1" latinLnBrk="0" hangingPunct="1">
      <a:lnSpc>
        <a:spcPct val="90000"/>
      </a:lnSpc>
      <a:spcBef>
        <a:spcPts val="200"/>
      </a:spcBef>
      <a:buClr>
        <a:schemeClr val="tx2"/>
      </a:buClr>
      <a:buFont typeface="Arial" panose="020B0604020202020204" pitchFamily="34" charset="0"/>
      <a:buChar char="•"/>
      <a:defRPr sz="1400" kern="1200">
        <a:solidFill>
          <a:schemeClr val="tx2"/>
        </a:solidFill>
        <a:latin typeface="+mn-lt"/>
        <a:ea typeface="+mn-ea"/>
        <a:cs typeface="+mn-cs"/>
      </a:defRPr>
    </a:lvl2pPr>
    <a:lvl3pPr marL="512763" indent="-16668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3pPr>
    <a:lvl4pPr marL="685800" indent="-17303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4pPr>
    <a:lvl5pPr marL="858838" indent="-17303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Good</a:t>
            </a:r>
            <a:r>
              <a:rPr lang="en-AU" baseline="0" dirty="0" smtClean="0"/>
              <a:t> afternoon everyone. Thank you for coming to my presentation. Today I am going to talk about the drone related research I have done in the last four months. </a:t>
            </a:r>
            <a:endParaRPr lang="en-AU" dirty="0"/>
          </a:p>
        </p:txBody>
      </p:sp>
    </p:spTree>
    <p:extLst>
      <p:ext uri="{BB962C8B-B14F-4D97-AF65-F5344CB8AC3E}">
        <p14:creationId xmlns:p14="http://schemas.microsoft.com/office/powerpoint/2010/main" xmlns="" val="125792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xmlns="" val="775204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Master Title Style</a:t>
            </a:r>
            <a:endParaRPr lang="en-US" dirty="0"/>
          </a:p>
        </p:txBody>
      </p:sp>
      <p:sp>
        <p:nvSpPr>
          <p:cNvPr id="38" name="Rectangle 37"/>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90412"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2">
                  <a:lumMod val="75000"/>
                </a:schemeClr>
              </a:solidFill>
            </a:endParaRPr>
          </a:p>
        </p:txBody>
      </p:sp>
      <p:sp>
        <p:nvSpPr>
          <p:cNvPr id="44" name="Rectangle 43"/>
          <p:cNvSpPr/>
          <p:nvPr userDrawn="1"/>
        </p:nvSpPr>
        <p:spPr>
          <a:xfrm>
            <a:off x="5114828" y="115416"/>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50" name="TextBox 49"/>
          <p:cNvSpPr txBox="1"/>
          <p:nvPr userDrawn="1"/>
        </p:nvSpPr>
        <p:spPr bwMode="gray">
          <a:xfrm>
            <a:off x="681748" y="637936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52" name="Date Placeholder 3"/>
          <p:cNvSpPr txBox="1">
            <a:spLocks/>
          </p:cNvSpPr>
          <p:nvPr userDrawn="1"/>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53" name="Rectangle 52"/>
          <p:cNvSpPr/>
          <p:nvPr userDrawn="1"/>
        </p:nvSpPr>
        <p:spPr>
          <a:xfrm>
            <a:off x="5105447" y="6365294"/>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41" name="Date Placeholder 3"/>
          <p:cNvSpPr txBox="1">
            <a:spLocks/>
          </p:cNvSpPr>
          <p:nvPr userDrawn="1"/>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grpSp>
        <p:nvGrpSpPr>
          <p:cNvPr id="42" name="Group 4"/>
          <p:cNvGrpSpPr>
            <a:grpSpLocks noChangeAspect="1"/>
          </p:cNvGrpSpPr>
          <p:nvPr userDrawn="1"/>
        </p:nvGrpSpPr>
        <p:grpSpPr bwMode="gray">
          <a:xfrm>
            <a:off x="9980972" y="6246852"/>
            <a:ext cx="1295040" cy="306348"/>
            <a:chOff x="8" y="1253"/>
            <a:chExt cx="7660" cy="1812"/>
          </a:xfrm>
        </p:grpSpPr>
        <p:sp>
          <p:nvSpPr>
            <p:cNvPr id="43"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Tree>
    <p:extLst>
      <p:ext uri="{BB962C8B-B14F-4D97-AF65-F5344CB8AC3E}">
        <p14:creationId xmlns:p14="http://schemas.microsoft.com/office/powerpoint/2010/main" xmlns="" val="12448933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448">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our Content no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baseline="0"/>
            </a:lvl1pPr>
          </a:lstStyle>
          <a:p>
            <a:r>
              <a:rPr lang="en-US" dirty="0" smtClean="0"/>
              <a:t>Click to Edit Master Title Style</a:t>
            </a:r>
            <a:endParaRPr lang="en-US" dirty="0"/>
          </a:p>
        </p:txBody>
      </p:sp>
      <p:sp>
        <p:nvSpPr>
          <p:cNvPr id="6" name="Content Placeholder 5"/>
          <p:cNvSpPr>
            <a:spLocks noGrp="1"/>
          </p:cNvSpPr>
          <p:nvPr>
            <p:ph sz="quarter" idx="14"/>
          </p:nvPr>
        </p:nvSpPr>
        <p:spPr bwMode="gray">
          <a:xfrm>
            <a:off x="911223" y="1687279"/>
            <a:ext cx="2251075" cy="4256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Content Placeholder 5"/>
          <p:cNvSpPr>
            <a:spLocks noGrp="1"/>
          </p:cNvSpPr>
          <p:nvPr>
            <p:ph sz="quarter" idx="15"/>
          </p:nvPr>
        </p:nvSpPr>
        <p:spPr bwMode="gray">
          <a:xfrm>
            <a:off x="3616323" y="1687279"/>
            <a:ext cx="2251075" cy="4256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2" name="Content Placeholder 5"/>
          <p:cNvSpPr>
            <a:spLocks noGrp="1"/>
          </p:cNvSpPr>
          <p:nvPr>
            <p:ph sz="quarter" idx="16"/>
          </p:nvPr>
        </p:nvSpPr>
        <p:spPr bwMode="gray">
          <a:xfrm>
            <a:off x="6321423" y="1687279"/>
            <a:ext cx="2251075" cy="4256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3" name="Content Placeholder 5"/>
          <p:cNvSpPr>
            <a:spLocks noGrp="1"/>
          </p:cNvSpPr>
          <p:nvPr>
            <p:ph sz="quarter" idx="17"/>
          </p:nvPr>
        </p:nvSpPr>
        <p:spPr bwMode="gray">
          <a:xfrm>
            <a:off x="9026523" y="1687279"/>
            <a:ext cx="2251075" cy="4256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41505217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12"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xmlns="" val="20911264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no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279556006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91" name="Rectangle 90"/>
          <p:cNvSpPr/>
          <p:nvPr userDrawn="1"/>
        </p:nvSpPr>
        <p:spPr bwMode="gray">
          <a:xfrm>
            <a:off x="0"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40" name="Rectangle 39"/>
          <p:cNvSpPr/>
          <p:nvPr userDrawn="1"/>
        </p:nvSpPr>
        <p:spPr>
          <a:xfrm>
            <a:off x="5114828" y="115416"/>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36" name="TextBox 35"/>
          <p:cNvSpPr txBox="1"/>
          <p:nvPr userDrawn="1"/>
        </p:nvSpPr>
        <p:spPr bwMode="gray">
          <a:xfrm>
            <a:off x="681748" y="637936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3" name="Date Placeholder 3"/>
          <p:cNvSpPr txBox="1">
            <a:spLocks/>
          </p:cNvSpPr>
          <p:nvPr userDrawn="1"/>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44" name="Rectangle 43"/>
          <p:cNvSpPr/>
          <p:nvPr userDrawn="1"/>
        </p:nvSpPr>
        <p:spPr>
          <a:xfrm>
            <a:off x="5105447" y="6365294"/>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38" name="Date Placeholder 3"/>
          <p:cNvSpPr txBox="1">
            <a:spLocks/>
          </p:cNvSpPr>
          <p:nvPr userDrawn="1"/>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spTree>
    <p:extLst>
      <p:ext uri="{BB962C8B-B14F-4D97-AF65-F5344CB8AC3E}">
        <p14:creationId xmlns:p14="http://schemas.microsoft.com/office/powerpoint/2010/main" xmlns="" val="185857114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69" name="Title 1"/>
          <p:cNvSpPr>
            <a:spLocks noGrp="1"/>
          </p:cNvSpPr>
          <p:nvPr>
            <p:ph type="ctrTitle" hasCustomPrompt="1"/>
          </p:nvPr>
        </p:nvSpPr>
        <p:spPr bwMode="gray">
          <a:xfrm>
            <a:off x="1237120" y="2732674"/>
            <a:ext cx="10037112" cy="646331"/>
          </a:xfrm>
        </p:spPr>
        <p:txBody>
          <a:bodyPr wrap="square" anchor="b">
            <a:spAutoFit/>
          </a:bodyPr>
          <a:lstStyle>
            <a:lvl1pPr algn="l">
              <a:lnSpc>
                <a:spcPct val="100000"/>
              </a:lnSpc>
              <a:defRPr sz="4200">
                <a:solidFill>
                  <a:schemeClr val="tx2"/>
                </a:solidFill>
              </a:defRPr>
            </a:lvl1pPr>
          </a:lstStyle>
          <a:p>
            <a:r>
              <a:rPr lang="en-US" dirty="0" smtClean="0"/>
              <a:t>Click to Edit Master Title Style</a:t>
            </a:r>
            <a:endParaRPr lang="en-US" dirty="0"/>
          </a:p>
        </p:txBody>
      </p:sp>
      <p:sp>
        <p:nvSpPr>
          <p:cNvPr id="70" name="Rectangle 69"/>
          <p:cNvSpPr/>
          <p:nvPr userDrawn="1"/>
        </p:nvSpPr>
        <p:spPr bwMode="gray">
          <a:xfrm>
            <a:off x="914161" y="2878931"/>
            <a:ext cx="164739" cy="395288"/>
          </a:xfrm>
          <a:prstGeom prst="rect">
            <a:avLst/>
          </a:prstGeom>
          <a:solidFill>
            <a:srgbClr val="FC4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35" name="Rectangle 34"/>
          <p:cNvSpPr/>
          <p:nvPr userDrawn="1"/>
        </p:nvSpPr>
        <p:spPr bwMode="gray">
          <a:xfrm>
            <a:off x="0" y="5942945"/>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7" name="Group 4"/>
          <p:cNvGrpSpPr>
            <a:grpSpLocks noChangeAspect="1"/>
          </p:cNvGrpSpPr>
          <p:nvPr userDrawn="1"/>
        </p:nvGrpSpPr>
        <p:grpSpPr bwMode="gray">
          <a:xfrm>
            <a:off x="9980972" y="6246852"/>
            <a:ext cx="1295040" cy="306348"/>
            <a:chOff x="8" y="1253"/>
            <a:chExt cx="7660" cy="1812"/>
          </a:xfrm>
        </p:grpSpPr>
        <p:sp>
          <p:nvSpPr>
            <p:cNvPr id="3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67" name="Rectangle 66"/>
          <p:cNvSpPr/>
          <p:nvPr userDrawn="1"/>
        </p:nvSpPr>
        <p:spPr>
          <a:xfrm>
            <a:off x="5114828" y="115416"/>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64" name="TextBox 63"/>
          <p:cNvSpPr txBox="1"/>
          <p:nvPr userDrawn="1"/>
        </p:nvSpPr>
        <p:spPr bwMode="gray">
          <a:xfrm>
            <a:off x="681748" y="637936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73" name="Date Placeholder 3"/>
          <p:cNvSpPr txBox="1">
            <a:spLocks/>
          </p:cNvSpPr>
          <p:nvPr userDrawn="1"/>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74" name="Rectangle 73"/>
          <p:cNvSpPr/>
          <p:nvPr userDrawn="1"/>
        </p:nvSpPr>
        <p:spPr>
          <a:xfrm>
            <a:off x="5105447" y="6365294"/>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65" name="Date Placeholder 3"/>
          <p:cNvSpPr txBox="1">
            <a:spLocks/>
          </p:cNvSpPr>
          <p:nvPr userDrawn="1"/>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spTree>
    <p:extLst>
      <p:ext uri="{BB962C8B-B14F-4D97-AF65-F5344CB8AC3E}">
        <p14:creationId xmlns:p14="http://schemas.microsoft.com/office/powerpoint/2010/main" xmlns="" val="26839599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Right">
    <p:spTree>
      <p:nvGrpSpPr>
        <p:cNvPr id="1" name=""/>
        <p:cNvGrpSpPr/>
        <p:nvPr/>
      </p:nvGrpSpPr>
      <p:grpSpPr>
        <a:xfrm>
          <a:off x="0" y="0"/>
          <a:ext cx="0" cy="0"/>
          <a:chOff x="0" y="0"/>
          <a:chExt cx="0" cy="0"/>
        </a:xfrm>
      </p:grpSpPr>
      <p:sp>
        <p:nvSpPr>
          <p:cNvPr id="5" name="Rectangle 4"/>
          <p:cNvSpPr/>
          <p:nvPr userDrawn="1"/>
        </p:nvSpPr>
        <p:spPr bwMode="gray">
          <a:xfrm>
            <a:off x="0"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16" name="Title 1"/>
          <p:cNvSpPr>
            <a:spLocks noGrp="1"/>
          </p:cNvSpPr>
          <p:nvPr>
            <p:ph type="title" hasCustomPrompt="1"/>
          </p:nvPr>
        </p:nvSpPr>
        <p:spPr bwMode="gray">
          <a:xfrm>
            <a:off x="6876832"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17" name="Content Placeholder 2"/>
          <p:cNvSpPr>
            <a:spLocks noGrp="1"/>
          </p:cNvSpPr>
          <p:nvPr>
            <p:ph idx="1"/>
          </p:nvPr>
        </p:nvSpPr>
        <p:spPr bwMode="gray">
          <a:xfrm>
            <a:off x="6553874" y="2151687"/>
            <a:ext cx="4719876" cy="379191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2"/>
          </p:nvPr>
        </p:nvSpPr>
        <p:spPr bwMode="gray">
          <a:xfrm>
            <a:off x="6883976"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Rectangle 18"/>
          <p:cNvSpPr/>
          <p:nvPr userDrawn="1"/>
        </p:nvSpPr>
        <p:spPr bwMode="gray">
          <a:xfrm>
            <a:off x="6553874"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8" name="Picture Placeholder 7"/>
          <p:cNvSpPr>
            <a:spLocks noGrp="1"/>
          </p:cNvSpPr>
          <p:nvPr>
            <p:ph type="pic" sz="quarter" idx="13"/>
          </p:nvPr>
        </p:nvSpPr>
        <p:spPr bwMode="gray">
          <a:xfrm>
            <a:off x="1"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grpSp>
        <p:nvGrpSpPr>
          <p:cNvPr id="40" name="Group 4"/>
          <p:cNvGrpSpPr>
            <a:grpSpLocks noChangeAspect="1"/>
          </p:cNvGrpSpPr>
          <p:nvPr userDrawn="1"/>
        </p:nvGrpSpPr>
        <p:grpSpPr bwMode="gray">
          <a:xfrm>
            <a:off x="9980972" y="6246852"/>
            <a:ext cx="1295040" cy="306348"/>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53" name="Rectangle 52"/>
          <p:cNvSpPr/>
          <p:nvPr userDrawn="1"/>
        </p:nvSpPr>
        <p:spPr>
          <a:xfrm>
            <a:off x="6081087" y="115416"/>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54" name="Rectangle 53"/>
          <p:cNvSpPr/>
          <p:nvPr userDrawn="1"/>
        </p:nvSpPr>
        <p:spPr>
          <a:xfrm>
            <a:off x="6071706" y="6365294"/>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55" name="TextBox 54"/>
          <p:cNvSpPr txBox="1"/>
          <p:nvPr userDrawn="1"/>
        </p:nvSpPr>
        <p:spPr bwMode="gray">
          <a:xfrm>
            <a:off x="681748" y="6379200"/>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57" name="Date Placeholder 3"/>
          <p:cNvSpPr txBox="1">
            <a:spLocks/>
          </p:cNvSpPr>
          <p:nvPr userDrawn="1"/>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52" name="Date Placeholder 3"/>
          <p:cNvSpPr txBox="1">
            <a:spLocks/>
          </p:cNvSpPr>
          <p:nvPr userDrawn="1"/>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spTree>
    <p:extLst>
      <p:ext uri="{BB962C8B-B14F-4D97-AF65-F5344CB8AC3E}">
        <p14:creationId xmlns:p14="http://schemas.microsoft.com/office/powerpoint/2010/main" xmlns="" val="8831071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Left">
    <p:spTree>
      <p:nvGrpSpPr>
        <p:cNvPr id="1" name=""/>
        <p:cNvGrpSpPr/>
        <p:nvPr/>
      </p:nvGrpSpPr>
      <p:grpSpPr>
        <a:xfrm>
          <a:off x="0" y="0"/>
          <a:ext cx="0" cy="0"/>
          <a:chOff x="0" y="0"/>
          <a:chExt cx="0" cy="0"/>
        </a:xfrm>
      </p:grpSpPr>
      <p:sp>
        <p:nvSpPr>
          <p:cNvPr id="5" name="Rectangle 4"/>
          <p:cNvSpPr/>
          <p:nvPr userDrawn="1"/>
        </p:nvSpPr>
        <p:spPr bwMode="gray">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8" name="Picture Placeholder 7"/>
          <p:cNvSpPr>
            <a:spLocks noGrp="1"/>
          </p:cNvSpPr>
          <p:nvPr>
            <p:ph type="pic" sz="quarter" idx="13"/>
          </p:nvPr>
        </p:nvSpPr>
        <p:spPr bwMode="gray">
          <a:xfrm>
            <a:off x="6096002"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sp>
        <p:nvSpPr>
          <p:cNvPr id="62" name="Title 1"/>
          <p:cNvSpPr>
            <a:spLocks noGrp="1"/>
          </p:cNvSpPr>
          <p:nvPr>
            <p:ph type="title" hasCustomPrompt="1"/>
          </p:nvPr>
        </p:nvSpPr>
        <p:spPr bwMode="gray">
          <a:xfrm>
            <a:off x="1237120"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65" name="Content Placeholder 2"/>
          <p:cNvSpPr>
            <a:spLocks noGrp="1"/>
          </p:cNvSpPr>
          <p:nvPr>
            <p:ph idx="1"/>
          </p:nvPr>
        </p:nvSpPr>
        <p:spPr bwMode="gray">
          <a:xfrm>
            <a:off x="914162" y="2151687"/>
            <a:ext cx="4719876" cy="379191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6" name="Text Placeholder 2"/>
          <p:cNvSpPr>
            <a:spLocks noGrp="1"/>
          </p:cNvSpPr>
          <p:nvPr>
            <p:ph type="body" idx="12"/>
          </p:nvPr>
        </p:nvSpPr>
        <p:spPr bwMode="gray">
          <a:xfrm>
            <a:off x="1244264"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9" name="Rectangle 68"/>
          <p:cNvSpPr/>
          <p:nvPr userDrawn="1"/>
        </p:nvSpPr>
        <p:spPr bwMode="gray">
          <a:xfrm>
            <a:off x="914162"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16" name="Rectangle 15"/>
          <p:cNvSpPr/>
          <p:nvPr userDrawn="1"/>
        </p:nvSpPr>
        <p:spPr>
          <a:xfrm>
            <a:off x="4555194" y="115416"/>
            <a:ext cx="1540806" cy="21544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7" name="Rectangle 16"/>
          <p:cNvSpPr/>
          <p:nvPr userDrawn="1"/>
        </p:nvSpPr>
        <p:spPr>
          <a:xfrm>
            <a:off x="4545813" y="6365294"/>
            <a:ext cx="1540806" cy="215444"/>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14" name="TextBox 13"/>
          <p:cNvSpPr txBox="1"/>
          <p:nvPr userDrawn="1"/>
        </p:nvSpPr>
        <p:spPr bwMode="gray">
          <a:xfrm>
            <a:off x="681748" y="6379200"/>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18" name="Date Placeholder 3"/>
          <p:cNvSpPr txBox="1">
            <a:spLocks/>
          </p:cNvSpPr>
          <p:nvPr userDrawn="1"/>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13" name="Date Placeholder 3"/>
          <p:cNvSpPr txBox="1">
            <a:spLocks/>
          </p:cNvSpPr>
          <p:nvPr userDrawn="1"/>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spTree>
    <p:extLst>
      <p:ext uri="{BB962C8B-B14F-4D97-AF65-F5344CB8AC3E}">
        <p14:creationId xmlns:p14="http://schemas.microsoft.com/office/powerpoint/2010/main" xmlns="" val="10817126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18"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6" name="Content Placeholder 2"/>
          <p:cNvSpPr>
            <a:spLocks noGrp="1"/>
          </p:cNvSpPr>
          <p:nvPr>
            <p:ph idx="11"/>
          </p:nvPr>
        </p:nvSpPr>
        <p:spPr bwMode="gray">
          <a:xfrm>
            <a:off x="914162"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5" name="Group 4"/>
          <p:cNvGrpSpPr>
            <a:grpSpLocks noChangeAspect="1"/>
          </p:cNvGrpSpPr>
          <p:nvPr userDrawn="1"/>
        </p:nvGrpSpPr>
        <p:grpSpPr bwMode="gray">
          <a:xfrm>
            <a:off x="9980972" y="6246852"/>
            <a:ext cx="1295040" cy="306348"/>
            <a:chOff x="8" y="1253"/>
            <a:chExt cx="7660" cy="1812"/>
          </a:xfrm>
        </p:grpSpPr>
        <p:sp>
          <p:nvSpPr>
            <p:cNvPr id="36"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7"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8"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66" name="Rectangle 65"/>
          <p:cNvSpPr/>
          <p:nvPr userDrawn="1"/>
        </p:nvSpPr>
        <p:spPr>
          <a:xfrm>
            <a:off x="5114828" y="115416"/>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68" name="Rectangle 67"/>
          <p:cNvSpPr/>
          <p:nvPr userDrawn="1"/>
        </p:nvSpPr>
        <p:spPr>
          <a:xfrm>
            <a:off x="5105447" y="6365294"/>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62" name="TextBox 61"/>
          <p:cNvSpPr txBox="1"/>
          <p:nvPr userDrawn="1"/>
        </p:nvSpPr>
        <p:spPr bwMode="gray">
          <a:xfrm>
            <a:off x="681748" y="6379200"/>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69" name="Date Placeholder 3"/>
          <p:cNvSpPr txBox="1">
            <a:spLocks/>
          </p:cNvSpPr>
          <p:nvPr userDrawn="1"/>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64" name="Date Placeholder 3"/>
          <p:cNvSpPr txBox="1">
            <a:spLocks/>
          </p:cNvSpPr>
          <p:nvPr userDrawn="1"/>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spTree>
    <p:extLst>
      <p:ext uri="{BB962C8B-B14F-4D97-AF65-F5344CB8AC3E}">
        <p14:creationId xmlns:p14="http://schemas.microsoft.com/office/powerpoint/2010/main" xmlns="" val="209283920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Oran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8" name="Rectangle 37"/>
          <p:cNvSpPr/>
          <p:nvPr userDrawn="1"/>
        </p:nvSpPr>
        <p:spPr bwMode="gray">
          <a:xfrm>
            <a:off x="0" y="4121881"/>
            <a:ext cx="6095999" cy="27479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43" name="Content Placeholder 2"/>
          <p:cNvSpPr>
            <a:spLocks noGrp="1"/>
          </p:cNvSpPr>
          <p:nvPr>
            <p:ph idx="1"/>
          </p:nvPr>
        </p:nvSpPr>
        <p:spPr bwMode="gray">
          <a:xfrm>
            <a:off x="914162" y="4359859"/>
            <a:ext cx="4719876" cy="1864267"/>
          </a:xfrm>
          <a:prstGeom prst="rect">
            <a:avLst/>
          </a:prstGeom>
        </p:spPr>
        <p:txBody>
          <a:bodyPr>
            <a:noAutofit/>
          </a:bodyPr>
          <a:lstStyle>
            <a:lvl1pPr>
              <a:buClr>
                <a:schemeClr val="tx1"/>
              </a:buClr>
              <a:defRPr sz="2000">
                <a:solidFill>
                  <a:schemeClr val="tx1"/>
                </a:solidFill>
              </a:defRPr>
            </a:lvl1pPr>
            <a:lvl2pPr>
              <a:buClr>
                <a:schemeClr val="tx1"/>
              </a:buClr>
              <a:defRPr sz="1800">
                <a:solidFill>
                  <a:schemeClr val="tx1"/>
                </a:solidFill>
              </a:defRPr>
            </a:lvl2pPr>
            <a:lvl3pPr>
              <a:buClr>
                <a:schemeClr val="tx1"/>
              </a:buClr>
              <a:defRPr sz="1600">
                <a:solidFill>
                  <a:schemeClr val="tx1"/>
                </a:solidFill>
              </a:defRPr>
            </a:lvl3pPr>
            <a:lvl4pPr>
              <a:defRPr sz="2000">
                <a:solidFill>
                  <a:schemeClr val="bg1"/>
                </a:solidFill>
              </a:defRPr>
            </a:lvl4pPr>
            <a:lvl5pPr>
              <a:defRPr sz="1800">
                <a:solidFill>
                  <a:schemeClr val="tx1"/>
                </a:solidFill>
              </a:defRPr>
            </a:lvl5pPr>
            <a:lvl6pPr>
              <a:defRPr sz="1600" baseline="0">
                <a:solidFill>
                  <a:schemeClr val="tx1"/>
                </a:solidFill>
              </a:defRPr>
            </a:lvl6pPr>
            <a:lvl7pPr>
              <a:buClr>
                <a:schemeClr val="tx1"/>
              </a:buClr>
              <a:defRPr baseline="0">
                <a:solidFill>
                  <a:schemeClr val="tx1"/>
                </a:solidFill>
              </a:defRPr>
            </a:lvl7pPr>
            <a:lvl8pPr>
              <a:buClr>
                <a:schemeClr val="bg1"/>
              </a:buClr>
              <a:defRPr baseline="0">
                <a:solidFill>
                  <a:schemeClr val="bg1"/>
                </a:solidFill>
              </a:defRPr>
            </a:lvl8pPr>
            <a:lvl9pPr>
              <a:buClr>
                <a:schemeClr val="tx1"/>
              </a:buClr>
              <a:defRPr baseline="0">
                <a:solidFill>
                  <a:schemeClr val="tx1"/>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4"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6" name="Group 4"/>
          <p:cNvGrpSpPr>
            <a:grpSpLocks noChangeAspect="1"/>
          </p:cNvGrpSpPr>
          <p:nvPr userDrawn="1"/>
        </p:nvGrpSpPr>
        <p:grpSpPr bwMode="gray">
          <a:xfrm>
            <a:off x="9980972" y="6246852"/>
            <a:ext cx="1295040" cy="306348"/>
            <a:chOff x="8" y="1253"/>
            <a:chExt cx="7660" cy="1812"/>
          </a:xfrm>
        </p:grpSpPr>
        <p:sp>
          <p:nvSpPr>
            <p:cNvPr id="37"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52" name="Rectangle 51"/>
          <p:cNvSpPr/>
          <p:nvPr userDrawn="1"/>
        </p:nvSpPr>
        <p:spPr>
          <a:xfrm>
            <a:off x="6071706" y="6365294"/>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45" name="TextBox 44"/>
          <p:cNvSpPr txBox="1"/>
          <p:nvPr userDrawn="1"/>
        </p:nvSpPr>
        <p:spPr bwMode="gray">
          <a:xfrm>
            <a:off x="681748" y="6379200"/>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accent1">
                    <a:lumMod val="50000"/>
                  </a:schemeClr>
                </a:solidFill>
              </a:rPr>
              <a:pPr algn="r"/>
              <a:t>‹#›</a:t>
            </a:fld>
            <a:endParaRPr lang="en-US" sz="800" dirty="0">
              <a:solidFill>
                <a:schemeClr val="accent1">
                  <a:lumMod val="50000"/>
                </a:schemeClr>
              </a:solidFill>
            </a:endParaRPr>
          </a:p>
        </p:txBody>
      </p:sp>
      <p:sp>
        <p:nvSpPr>
          <p:cNvPr id="48" name="Date Placeholder 3"/>
          <p:cNvSpPr txBox="1">
            <a:spLocks/>
          </p:cNvSpPr>
          <p:nvPr userDrawn="1"/>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accent1">
                    <a:lumMod val="50000"/>
                  </a:schemeClr>
                </a:solidFill>
              </a:rPr>
              <a:t>| </a:t>
            </a:r>
            <a:endParaRPr lang="en-GB" altLang="en-US" dirty="0">
              <a:solidFill>
                <a:schemeClr val="accent1">
                  <a:lumMod val="50000"/>
                </a:schemeClr>
              </a:solidFill>
            </a:endParaRPr>
          </a:p>
        </p:txBody>
      </p:sp>
      <p:sp>
        <p:nvSpPr>
          <p:cNvPr id="49" name="Rectangle 48"/>
          <p:cNvSpPr/>
          <p:nvPr userDrawn="1"/>
        </p:nvSpPr>
        <p:spPr>
          <a:xfrm>
            <a:off x="5114828" y="115416"/>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47" name="Date Placeholder 3"/>
          <p:cNvSpPr txBox="1">
            <a:spLocks/>
          </p:cNvSpPr>
          <p:nvPr userDrawn="1"/>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marL="0" lvl="0" algn="l" defTabSz="914400" rtl="0" eaLnBrk="1" latinLnBrk="0" hangingPunct="1"/>
            <a:r>
              <a:rPr lang="en-US" altLang="en-US" sz="800" kern="1200" dirty="0" smtClean="0">
                <a:solidFill>
                  <a:schemeClr val="accent1">
                    <a:lumMod val="50000"/>
                  </a:schemeClr>
                </a:solidFill>
                <a:latin typeface="+mn-lt"/>
                <a:ea typeface="+mn-ea"/>
                <a:cs typeface="+mn-cs"/>
              </a:rPr>
              <a:t>Unpublished Work Copyright 2015 BAE Systems. All Rights Reserved.</a:t>
            </a:r>
          </a:p>
          <a:p>
            <a:pPr marL="0" lvl="0" algn="l" defTabSz="914400" rtl="0" eaLnBrk="1" latinLnBrk="0" hangingPunct="1"/>
            <a:r>
              <a:rPr lang="en-US" altLang="en-US" sz="800" kern="1200" dirty="0" smtClean="0">
                <a:solidFill>
                  <a:schemeClr val="accent1">
                    <a:lumMod val="50000"/>
                  </a:schemeClr>
                </a:solidFill>
                <a:latin typeface="+mn-lt"/>
                <a:ea typeface="+mn-ea"/>
                <a:cs typeface="+mn-cs"/>
              </a:rPr>
              <a:t>(See final slide for restrictions on use.)</a:t>
            </a:r>
          </a:p>
        </p:txBody>
      </p:sp>
    </p:spTree>
    <p:extLst>
      <p:ext uri="{BB962C8B-B14F-4D97-AF65-F5344CB8AC3E}">
        <p14:creationId xmlns:p14="http://schemas.microsoft.com/office/powerpoint/2010/main" xmlns="" val="32243993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solidFill>
          <a:schemeClr val="tx2"/>
        </a:solidFill>
        <a:effectLst/>
      </p:bgPr>
    </p:bg>
    <p:spTree>
      <p:nvGrpSpPr>
        <p:cNvPr id="1" name=""/>
        <p:cNvGrpSpPr/>
        <p:nvPr/>
      </p:nvGrpSpPr>
      <p:grpSpPr>
        <a:xfrm>
          <a:off x="0" y="0"/>
          <a:ext cx="0" cy="0"/>
          <a:chOff x="0" y="0"/>
          <a:chExt cx="0" cy="0"/>
        </a:xfrm>
      </p:grpSpPr>
      <p:sp>
        <p:nvSpPr>
          <p:cNvPr id="36" name="Rectangle 35"/>
          <p:cNvSpPr/>
          <p:nvPr userDrawn="1"/>
        </p:nvSpPr>
        <p:spPr bwMode="gray">
          <a:xfrm>
            <a:off x="0" y="5942944"/>
            <a:ext cx="12192000" cy="915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37" name="Text Placeholder 2"/>
          <p:cNvSpPr>
            <a:spLocks noGrp="1"/>
          </p:cNvSpPr>
          <p:nvPr>
            <p:ph type="body" idx="10" hasCustomPrompt="1"/>
          </p:nvPr>
        </p:nvSpPr>
        <p:spPr bwMode="auto">
          <a:xfrm>
            <a:off x="1081015" y="2185967"/>
            <a:ext cx="10029970" cy="1569660"/>
          </a:xfrm>
          <a:prstGeom prst="rect">
            <a:avLst/>
          </a:prstGeom>
        </p:spPr>
        <p:txBody>
          <a:bodyPr wrap="square" anchor="ctr">
            <a:spAutoFit/>
          </a:bodyPr>
          <a:lstStyle>
            <a:lvl1pPr marL="0" indent="0" algn="ctr">
              <a:lnSpc>
                <a:spcPct val="85000"/>
              </a:lnSpc>
              <a:buClr>
                <a:schemeClr val="bg1"/>
              </a:buClr>
              <a:buFont typeface="Tahoma" panose="020B0604030504040204" pitchFamily="34" charset="0"/>
              <a:buNone/>
              <a:defRPr sz="6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a:t>
            </a:r>
            <a:br>
              <a:rPr lang="en-US" dirty="0" smtClean="0"/>
            </a:br>
            <a:r>
              <a:rPr lang="en-US" dirty="0" smtClean="0"/>
              <a:t>Text Styles</a:t>
            </a:r>
          </a:p>
        </p:txBody>
      </p:sp>
      <p:sp>
        <p:nvSpPr>
          <p:cNvPr id="42" name="Rectangle 41"/>
          <p:cNvSpPr/>
          <p:nvPr userDrawn="1"/>
        </p:nvSpPr>
        <p:spPr>
          <a:xfrm>
            <a:off x="5114828" y="115416"/>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44" name="Rectangle 43"/>
          <p:cNvSpPr/>
          <p:nvPr userDrawn="1"/>
        </p:nvSpPr>
        <p:spPr>
          <a:xfrm>
            <a:off x="5105447" y="6365294"/>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38" name="TextBox 37"/>
          <p:cNvSpPr txBox="1"/>
          <p:nvPr userDrawn="1"/>
        </p:nvSpPr>
        <p:spPr bwMode="gray">
          <a:xfrm>
            <a:off x="681748" y="6379200"/>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5" name="Date Placeholder 3"/>
          <p:cNvSpPr txBox="1">
            <a:spLocks/>
          </p:cNvSpPr>
          <p:nvPr userDrawn="1"/>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41" name="Date Placeholder 3"/>
          <p:cNvSpPr txBox="1">
            <a:spLocks/>
          </p:cNvSpPr>
          <p:nvPr userDrawn="1"/>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spTree>
    <p:extLst>
      <p:ext uri="{BB962C8B-B14F-4D97-AF65-F5344CB8AC3E}">
        <p14:creationId xmlns:p14="http://schemas.microsoft.com/office/powerpoint/2010/main" xmlns="" val="5583715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 Photo">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Master Title Style</a:t>
            </a:r>
            <a:endParaRPr lang="en-US" dirty="0"/>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90412"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1" name="Rectangle 40"/>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72" name="Rectangle 71"/>
          <p:cNvSpPr/>
          <p:nvPr userDrawn="1"/>
        </p:nvSpPr>
        <p:spPr>
          <a:xfrm>
            <a:off x="5114828" y="115416"/>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42" name="TextBox 41"/>
          <p:cNvSpPr txBox="1"/>
          <p:nvPr userDrawn="1"/>
        </p:nvSpPr>
        <p:spPr bwMode="gray">
          <a:xfrm>
            <a:off x="681748" y="637936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76" name="Date Placeholder 3"/>
          <p:cNvSpPr txBox="1">
            <a:spLocks/>
          </p:cNvSpPr>
          <p:nvPr userDrawn="1"/>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78" name="Rectangle 77"/>
          <p:cNvSpPr/>
          <p:nvPr userDrawn="1"/>
        </p:nvSpPr>
        <p:spPr>
          <a:xfrm>
            <a:off x="5105447" y="6365294"/>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46" name="Date Placeholder 3"/>
          <p:cNvSpPr txBox="1">
            <a:spLocks/>
          </p:cNvSpPr>
          <p:nvPr userDrawn="1"/>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grpSp>
        <p:nvGrpSpPr>
          <p:cNvPr id="73" name="Group 4"/>
          <p:cNvGrpSpPr>
            <a:grpSpLocks noChangeAspect="1"/>
          </p:cNvGrpSpPr>
          <p:nvPr userDrawn="1"/>
        </p:nvGrpSpPr>
        <p:grpSpPr bwMode="gray">
          <a:xfrm>
            <a:off x="9980972" y="6246852"/>
            <a:ext cx="1295040" cy="306348"/>
            <a:chOff x="8" y="1253"/>
            <a:chExt cx="7660" cy="1812"/>
          </a:xfrm>
        </p:grpSpPr>
        <p:sp>
          <p:nvSpPr>
            <p:cNvPr id="7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9"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0"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1"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Tree>
    <p:extLst>
      <p:ext uri="{BB962C8B-B14F-4D97-AF65-F5344CB8AC3E}">
        <p14:creationId xmlns:p14="http://schemas.microsoft.com/office/powerpoint/2010/main" xmlns="" val="28060030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448"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reedom of Information">
    <p:bg>
      <p:bgPr>
        <a:solidFill>
          <a:schemeClr val="tx2"/>
        </a:solidFill>
        <a:effectLst/>
      </p:bgPr>
    </p:bg>
    <p:spTree>
      <p:nvGrpSpPr>
        <p:cNvPr id="1" name=""/>
        <p:cNvGrpSpPr/>
        <p:nvPr/>
      </p:nvGrpSpPr>
      <p:grpSpPr>
        <a:xfrm>
          <a:off x="0" y="0"/>
          <a:ext cx="0" cy="0"/>
          <a:chOff x="0" y="0"/>
          <a:chExt cx="0" cy="0"/>
        </a:xfrm>
      </p:grpSpPr>
      <p:sp>
        <p:nvSpPr>
          <p:cNvPr id="36" name="Rectangle 35"/>
          <p:cNvSpPr/>
          <p:nvPr userDrawn="1"/>
        </p:nvSpPr>
        <p:spPr bwMode="gray">
          <a:xfrm>
            <a:off x="0" y="5942944"/>
            <a:ext cx="12192000" cy="915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41" name="Rectangle 40"/>
          <p:cNvSpPr/>
          <p:nvPr userDrawn="1"/>
        </p:nvSpPr>
        <p:spPr>
          <a:xfrm>
            <a:off x="1066199" y="717550"/>
            <a:ext cx="10055455" cy="4500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600" b="1" i="0" u="none" strike="noStrike" kern="1200" cap="none" spc="0" normalizeH="0" baseline="0" noProof="0" dirty="0" smtClean="0">
                <a:ln>
                  <a:noFill/>
                </a:ln>
                <a:solidFill>
                  <a:sysClr val="window" lastClr="FFFFFF"/>
                </a:solidFill>
                <a:effectLst/>
                <a:uLnTx/>
                <a:uFillTx/>
                <a:latin typeface="+mn-lt"/>
                <a:ea typeface="+mn-ea"/>
                <a:cs typeface="+mn-cs"/>
              </a:rPr>
              <a:t>FREEDOM OF INFORMATION ACT</a:t>
            </a: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endParaRPr kumimoji="0" lang="en-US" sz="2400" b="0" i="0" u="none" strike="noStrike" kern="1200" cap="none" spc="0" normalizeH="0" baseline="0" noProof="0" dirty="0" smtClean="0">
              <a:ln>
                <a:noFill/>
              </a:ln>
              <a:solidFill>
                <a:sysClr val="window" lastClr="FFFF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This document (&lt;</a:t>
            </a:r>
            <a:r>
              <a:rPr kumimoji="0" lang="en-US" sz="1200" b="0" i="0" u="none" strike="noStrike" kern="1200" cap="none" spc="0" normalizeH="0" baseline="0" noProof="0" dirty="0" err="1" smtClean="0">
                <a:ln>
                  <a:noFill/>
                </a:ln>
                <a:solidFill>
                  <a:sysClr val="window" lastClr="FFFFFF"/>
                </a:solidFill>
                <a:effectLst/>
                <a:uLnTx/>
                <a:uFillTx/>
                <a:latin typeface="+mn-lt"/>
                <a:ea typeface="+mn-ea"/>
                <a:cs typeface="+mn-cs"/>
              </a:rPr>
              <a:t>projectreference</a:t>
            </a: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&gt;&lt;</a:t>
            </a:r>
            <a:r>
              <a:rPr kumimoji="0" lang="en-US" sz="1200" b="0" i="0" u="none" strike="noStrike" kern="1200" cap="none" spc="0" normalizeH="0" baseline="0" noProof="0" dirty="0" err="1" smtClean="0">
                <a:ln>
                  <a:noFill/>
                </a:ln>
                <a:solidFill>
                  <a:sysClr val="window" lastClr="FFFFFF"/>
                </a:solidFill>
                <a:effectLst/>
                <a:uLnTx/>
                <a:uFillTx/>
                <a:latin typeface="+mn-lt"/>
                <a:ea typeface="+mn-ea"/>
                <a:cs typeface="+mn-cs"/>
              </a:rPr>
              <a:t>documentnumber</a:t>
            </a: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&gt;) contains confidential and commercially sensitive material which is provided for the Authority’s internal use only and is not intended for general dissemination.</a:t>
            </a: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endPar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The information contained herein pertains to bodies dealing with security, national security and/or </a:t>
            </a:r>
            <a:r>
              <a:rPr kumimoji="0" lang="en-US" sz="1200" b="0" i="0" u="none" strike="noStrike" kern="1200" cap="none" spc="0" normalizeH="0" baseline="0" noProof="0" dirty="0" err="1" smtClean="0">
                <a:ln>
                  <a:noFill/>
                </a:ln>
                <a:solidFill>
                  <a:sysClr val="window" lastClr="FFFFFF"/>
                </a:solidFill>
                <a:effectLst/>
                <a:uLnTx/>
                <a:uFillTx/>
                <a:latin typeface="+mn-lt"/>
                <a:ea typeface="+mn-ea"/>
                <a:cs typeface="+mn-cs"/>
              </a:rPr>
              <a:t>defence</a:t>
            </a: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 matters that would be exempt under Sections 23, 24 and 26 of the Freedom of Information Act 2000 (FOIA). It also consists of information which describes our methodologies, processes and commercial arrangements all of which would be exempt from disclosure under Sections 41 and 43 of the Act.  </a:t>
            </a: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endPar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Should the Authority receive any request for disclosure of the information provided in this document, the Authority is requested to notify BAE Systems Applied Intelligence. BAE Systems Applied Intelligence shall provide every assistance to the Authority in complying with its obligations under the Act. </a:t>
            </a: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endPar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BAE Systems Applied Intelligence’s point of contact for FOIA requests is:</a:t>
            </a: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endPar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Chief Counsel</a:t>
            </a: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Legal Department</a:t>
            </a: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BAE Systems Applied Intelligence</a:t>
            </a: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Surrey Research Park</a:t>
            </a: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Guildford Gu2 7YP</a:t>
            </a:r>
          </a:p>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200" b="0" i="0" u="none" strike="noStrike" kern="1200" cap="none" spc="0" normalizeH="0" baseline="0" noProof="0" dirty="0" smtClean="0">
                <a:ln>
                  <a:noFill/>
                </a:ln>
                <a:solidFill>
                  <a:sysClr val="window" lastClr="FFFFFF"/>
                </a:solidFill>
                <a:effectLst/>
                <a:uLnTx/>
                <a:uFillTx/>
                <a:latin typeface="+mn-lt"/>
                <a:ea typeface="+mn-ea"/>
                <a:cs typeface="+mn-cs"/>
              </a:rPr>
              <a:t>Telephone 01483 816082</a:t>
            </a:r>
            <a:endParaRPr kumimoji="0" lang="en-GB" altLang="en-US" sz="1100" b="0" i="0" u="none" strike="noStrike" kern="1200" cap="none" spc="0" normalizeH="0" baseline="0" noProof="0" dirty="0">
              <a:ln>
                <a:noFill/>
              </a:ln>
              <a:solidFill>
                <a:sysClr val="window" lastClr="FFFFFF"/>
              </a:solidFill>
              <a:effectLst/>
              <a:uLnTx/>
              <a:uFillTx/>
              <a:latin typeface="+mn-lt"/>
              <a:ea typeface="+mn-ea"/>
              <a:cs typeface="+mn-cs"/>
            </a:endParaRPr>
          </a:p>
        </p:txBody>
      </p:sp>
      <p:sp>
        <p:nvSpPr>
          <p:cNvPr id="37" name="TextBox 36"/>
          <p:cNvSpPr txBox="1"/>
          <p:nvPr userDrawn="1"/>
        </p:nvSpPr>
        <p:spPr bwMode="gray">
          <a:xfrm>
            <a:off x="681748" y="637936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3" name="Date Placeholder 3"/>
          <p:cNvSpPr txBox="1">
            <a:spLocks/>
          </p:cNvSpPr>
          <p:nvPr userDrawn="1"/>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44" name="Rectangle 43"/>
          <p:cNvSpPr/>
          <p:nvPr userDrawn="1"/>
        </p:nvSpPr>
        <p:spPr>
          <a:xfrm>
            <a:off x="5105447" y="6365294"/>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45" name="Rectangle 44"/>
          <p:cNvSpPr/>
          <p:nvPr userDrawn="1"/>
        </p:nvSpPr>
        <p:spPr>
          <a:xfrm>
            <a:off x="5114828" y="115416"/>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38" name="Date Placeholder 3"/>
          <p:cNvSpPr txBox="1">
            <a:spLocks/>
          </p:cNvSpPr>
          <p:nvPr userDrawn="1"/>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spTree>
    <p:extLst>
      <p:ext uri="{BB962C8B-B14F-4D97-AF65-F5344CB8AC3E}">
        <p14:creationId xmlns:p14="http://schemas.microsoft.com/office/powerpoint/2010/main" xmlns="" val="31066283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pyright">
    <p:bg>
      <p:bgPr>
        <a:solidFill>
          <a:schemeClr val="tx2"/>
        </a:solidFill>
        <a:effectLst/>
      </p:bgPr>
    </p:bg>
    <p:spTree>
      <p:nvGrpSpPr>
        <p:cNvPr id="1" name=""/>
        <p:cNvGrpSpPr/>
        <p:nvPr/>
      </p:nvGrpSpPr>
      <p:grpSpPr>
        <a:xfrm>
          <a:off x="0" y="0"/>
          <a:ext cx="0" cy="0"/>
          <a:chOff x="0" y="0"/>
          <a:chExt cx="0" cy="0"/>
        </a:xfrm>
      </p:grpSpPr>
      <p:sp>
        <p:nvSpPr>
          <p:cNvPr id="36" name="Rectangle 35"/>
          <p:cNvSpPr/>
          <p:nvPr userDrawn="1"/>
        </p:nvSpPr>
        <p:spPr bwMode="gray">
          <a:xfrm>
            <a:off x="0" y="5942944"/>
            <a:ext cx="12192000" cy="915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43" name="Rectangle 42"/>
          <p:cNvSpPr/>
          <p:nvPr userDrawn="1"/>
        </p:nvSpPr>
        <p:spPr>
          <a:xfrm>
            <a:off x="1066199" y="717550"/>
            <a:ext cx="10055455" cy="4500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ysClr val="window" lastClr="FFFFFF"/>
              </a:buClr>
              <a:buSzTx/>
              <a:buFont typeface="Tahoma" panose="020B0604030504040204" pitchFamily="34" charset="0"/>
              <a:buNone/>
              <a:tabLst/>
              <a:defRPr/>
            </a:pPr>
            <a:r>
              <a:rPr kumimoji="0" lang="en-US" sz="1600" b="1" i="0" u="none" strike="noStrike" kern="1200" cap="none" spc="0" normalizeH="0" baseline="0" noProof="0" dirty="0" smtClean="0">
                <a:ln>
                  <a:noFill/>
                </a:ln>
                <a:solidFill>
                  <a:sysClr val="window" lastClr="FFFFFF"/>
                </a:solidFill>
                <a:effectLst/>
                <a:uLnTx/>
                <a:uFillTx/>
                <a:latin typeface="+mn-lt"/>
                <a:ea typeface="+mn-ea"/>
                <a:cs typeface="+mn-cs"/>
              </a:rPr>
              <a:t>BAE SYSTEMS</a:t>
            </a:r>
          </a:p>
          <a:p>
            <a:pPr marL="0" marR="0" lvl="0" indent="0" algn="l" defTabSz="914400" rtl="0" eaLnBrk="1" fontAlgn="auto" latinLnBrk="0" hangingPunct="1">
              <a:lnSpc>
                <a:spcPct val="100000"/>
              </a:lnSpc>
              <a:spcBef>
                <a:spcPts val="0"/>
              </a:spcBef>
              <a:spcAft>
                <a:spcPts val="0"/>
              </a:spcAft>
              <a:buClr>
                <a:prstClr val="white"/>
              </a:buClr>
              <a:buSzTx/>
              <a:buFont typeface="Tahoma" panose="020B0604030504040204" pitchFamily="34" charset="0"/>
              <a:buNone/>
              <a:tabLst/>
              <a:defRPr/>
            </a:pPr>
            <a:r>
              <a:rPr kumimoji="0" lang="en-US" sz="1600" b="0" i="0" u="none" strike="noStrike" kern="1200" cap="none" spc="0" normalizeH="0" baseline="0" noProof="0" dirty="0" smtClean="0">
                <a:ln>
                  <a:noFill/>
                </a:ln>
                <a:solidFill>
                  <a:prstClr val="white"/>
                </a:solidFill>
                <a:effectLst/>
                <a:uLnTx/>
                <a:uFillTx/>
                <a:latin typeface="+mn-lt"/>
                <a:ea typeface="+mn-ea"/>
                <a:cs typeface="+mn-cs"/>
              </a:rPr>
              <a:t>Surrey Research Park</a:t>
            </a:r>
          </a:p>
          <a:p>
            <a:pPr marL="0" marR="0" lvl="0" indent="0" algn="l" defTabSz="914400" rtl="0" eaLnBrk="1" fontAlgn="auto" latinLnBrk="0" hangingPunct="1">
              <a:lnSpc>
                <a:spcPct val="100000"/>
              </a:lnSpc>
              <a:spcBef>
                <a:spcPts val="0"/>
              </a:spcBef>
              <a:spcAft>
                <a:spcPts val="0"/>
              </a:spcAft>
              <a:buClr>
                <a:prstClr val="white"/>
              </a:buClr>
              <a:buSzTx/>
              <a:buFont typeface="Tahoma" panose="020B0604030504040204" pitchFamily="34" charset="0"/>
              <a:buNone/>
              <a:tabLst/>
              <a:defRPr/>
            </a:pPr>
            <a:r>
              <a:rPr kumimoji="0" lang="en-US" sz="1600" b="0" i="0" u="none" strike="noStrike" kern="1200" cap="none" spc="0" normalizeH="0" baseline="0" noProof="0" dirty="0" smtClean="0">
                <a:ln>
                  <a:noFill/>
                </a:ln>
                <a:solidFill>
                  <a:prstClr val="white"/>
                </a:solidFill>
                <a:effectLst/>
                <a:uLnTx/>
                <a:uFillTx/>
                <a:latin typeface="+mn-lt"/>
                <a:ea typeface="+mn-ea"/>
                <a:cs typeface="+mn-cs"/>
              </a:rPr>
              <a:t>Guildford</a:t>
            </a:r>
          </a:p>
          <a:p>
            <a:pPr marL="0" marR="0" lvl="0" indent="0" algn="l" defTabSz="914400" rtl="0" eaLnBrk="1" fontAlgn="auto" latinLnBrk="0" hangingPunct="1">
              <a:lnSpc>
                <a:spcPct val="100000"/>
              </a:lnSpc>
              <a:spcBef>
                <a:spcPts val="0"/>
              </a:spcBef>
              <a:spcAft>
                <a:spcPts val="0"/>
              </a:spcAft>
              <a:buClr>
                <a:prstClr val="white"/>
              </a:buClr>
              <a:buSzTx/>
              <a:buFont typeface="Tahoma" panose="020B0604030504040204" pitchFamily="34" charset="0"/>
              <a:buNone/>
              <a:tabLst/>
              <a:defRPr/>
            </a:pPr>
            <a:r>
              <a:rPr kumimoji="0" lang="en-US" sz="1600" b="0" i="0" u="none" strike="noStrike" kern="1200" cap="none" spc="0" normalizeH="0" baseline="0" noProof="0" dirty="0" smtClean="0">
                <a:ln>
                  <a:noFill/>
                </a:ln>
                <a:solidFill>
                  <a:prstClr val="white"/>
                </a:solidFill>
                <a:effectLst/>
                <a:uLnTx/>
                <a:uFillTx/>
                <a:latin typeface="+mn-lt"/>
                <a:ea typeface="+mn-ea"/>
                <a:cs typeface="+mn-cs"/>
              </a:rPr>
              <a:t>Surrey</a:t>
            </a:r>
          </a:p>
          <a:p>
            <a:pPr marL="0" marR="0" lvl="0" indent="0" algn="l" defTabSz="914400" rtl="0" eaLnBrk="1" fontAlgn="auto" latinLnBrk="0" hangingPunct="1">
              <a:lnSpc>
                <a:spcPct val="100000"/>
              </a:lnSpc>
              <a:spcBef>
                <a:spcPts val="0"/>
              </a:spcBef>
              <a:spcAft>
                <a:spcPts val="0"/>
              </a:spcAft>
              <a:buClr>
                <a:prstClr val="white"/>
              </a:buClr>
              <a:buSzTx/>
              <a:buFont typeface="Tahoma" panose="020B0604030504040204" pitchFamily="34" charset="0"/>
              <a:buNone/>
              <a:tabLst/>
              <a:defRPr/>
            </a:pPr>
            <a:r>
              <a:rPr kumimoji="0" lang="en-US" sz="1600" b="0" i="0" u="none" strike="noStrike" kern="1200" cap="none" spc="0" normalizeH="0" baseline="0" noProof="0" dirty="0" smtClean="0">
                <a:ln>
                  <a:noFill/>
                </a:ln>
                <a:solidFill>
                  <a:prstClr val="white"/>
                </a:solidFill>
                <a:effectLst/>
                <a:uLnTx/>
                <a:uFillTx/>
                <a:latin typeface="+mn-lt"/>
                <a:ea typeface="+mn-ea"/>
                <a:cs typeface="+mn-cs"/>
              </a:rPr>
              <a:t>GU2 7YP</a:t>
            </a:r>
          </a:p>
          <a:p>
            <a:pPr marL="0" marR="0" lvl="0" indent="0" algn="l" defTabSz="914400" rtl="0" eaLnBrk="1" fontAlgn="auto" latinLnBrk="0" hangingPunct="1">
              <a:lnSpc>
                <a:spcPct val="100000"/>
              </a:lnSpc>
              <a:spcBef>
                <a:spcPts val="0"/>
              </a:spcBef>
              <a:spcAft>
                <a:spcPts val="0"/>
              </a:spcAft>
              <a:buClr>
                <a:prstClr val="white"/>
              </a:buClr>
              <a:buSzTx/>
              <a:buFont typeface="Tahoma" panose="020B0604030504040204" pitchFamily="34" charset="0"/>
              <a:buNone/>
              <a:tabLst/>
              <a:defRPr/>
            </a:pPr>
            <a:r>
              <a:rPr kumimoji="0" lang="en-US" sz="1600" b="0" i="0" u="none" strike="noStrike" kern="1200" cap="none" spc="0" normalizeH="0" baseline="0" noProof="0" dirty="0" smtClean="0">
                <a:ln>
                  <a:noFill/>
                </a:ln>
                <a:solidFill>
                  <a:prstClr val="white"/>
                </a:solidFill>
                <a:effectLst/>
                <a:uLnTx/>
                <a:uFillTx/>
                <a:latin typeface="+mn-lt"/>
                <a:ea typeface="+mn-ea"/>
                <a:cs typeface="+mn-cs"/>
              </a:rPr>
              <a:t>United Kingdom</a:t>
            </a:r>
          </a:p>
          <a:p>
            <a:pPr marL="0" marR="0" lvl="0" indent="0" algn="l" defTabSz="914400" rtl="0" eaLnBrk="1" fontAlgn="auto" latinLnBrk="0" hangingPunct="1">
              <a:lnSpc>
                <a:spcPct val="100000"/>
              </a:lnSpc>
              <a:spcBef>
                <a:spcPts val="0"/>
              </a:spcBef>
              <a:spcAft>
                <a:spcPts val="0"/>
              </a:spcAft>
              <a:buClr>
                <a:prstClr val="white"/>
              </a:buClr>
              <a:buSzTx/>
              <a:buFont typeface="Tahoma" panose="020B0604030504040204" pitchFamily="34" charset="0"/>
              <a:buNone/>
              <a:tabLst/>
              <a:defRPr/>
            </a:pPr>
            <a:endParaRPr kumimoji="0" lang="en-US" sz="1600" b="0" i="0" u="none" strike="noStrike" kern="1200" cap="none" spc="0" normalizeH="0" baseline="0" noProof="0" dirty="0" smtClean="0">
              <a:ln>
                <a:noFill/>
              </a:ln>
              <a:solidFill>
                <a:prstClr val="white"/>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
                <a:prstClr val="white"/>
              </a:buClr>
              <a:buSzTx/>
              <a:buFont typeface="Tahoma" panose="020B0604030504040204" pitchFamily="34" charset="0"/>
              <a:buNone/>
              <a:tabLst/>
              <a:defRPr/>
            </a:pPr>
            <a:r>
              <a:rPr kumimoji="0" lang="en-US" sz="1600" b="0" i="0" u="none" strike="noStrike" kern="1200" cap="none" spc="0" normalizeH="0" baseline="0" noProof="0" dirty="0" smtClean="0">
                <a:ln>
                  <a:noFill/>
                </a:ln>
                <a:solidFill>
                  <a:prstClr val="white"/>
                </a:solidFill>
                <a:effectLst/>
                <a:uLnTx/>
                <a:uFillTx/>
                <a:latin typeface="+mn-lt"/>
                <a:ea typeface="+mn-ea"/>
                <a:cs typeface="+mn-cs"/>
              </a:rPr>
              <a:t>T: +44 (0)1483 816000</a:t>
            </a:r>
          </a:p>
          <a:p>
            <a:pPr marL="0" marR="0" lvl="0" indent="0" algn="l" defTabSz="914400" rtl="0" eaLnBrk="1" fontAlgn="auto" latinLnBrk="0" hangingPunct="1">
              <a:lnSpc>
                <a:spcPct val="100000"/>
              </a:lnSpc>
              <a:spcBef>
                <a:spcPts val="0"/>
              </a:spcBef>
              <a:spcAft>
                <a:spcPts val="0"/>
              </a:spcAft>
              <a:buClr>
                <a:prstClr val="white"/>
              </a:buClr>
              <a:buSzTx/>
              <a:buFont typeface="Tahoma" panose="020B0604030504040204" pitchFamily="34" charset="0"/>
              <a:buNone/>
              <a:tabLst/>
              <a:defRPr/>
            </a:pPr>
            <a:r>
              <a:rPr kumimoji="0" lang="en-US" sz="1600" b="0" i="0" u="none" strike="noStrike" kern="1200" cap="none" spc="0" normalizeH="0" baseline="0" noProof="0" dirty="0" smtClean="0">
                <a:ln>
                  <a:noFill/>
                </a:ln>
                <a:solidFill>
                  <a:prstClr val="white"/>
                </a:solidFill>
                <a:effectLst/>
                <a:uLnTx/>
                <a:uFillTx/>
                <a:latin typeface="+mn-lt"/>
                <a:ea typeface="+mn-ea"/>
                <a:cs typeface="+mn-cs"/>
              </a:rPr>
              <a:t>F: +44 (0)1483 816144</a:t>
            </a:r>
          </a:p>
          <a:p>
            <a:pPr marL="0" marR="0" lvl="0" indent="0" algn="l" defTabSz="914400" rtl="0" eaLnBrk="1" fontAlgn="auto" latinLnBrk="0" hangingPunct="1">
              <a:lnSpc>
                <a:spcPct val="100000"/>
              </a:lnSpc>
              <a:spcBef>
                <a:spcPts val="0"/>
              </a:spcBef>
              <a:spcAft>
                <a:spcPts val="0"/>
              </a:spcAft>
              <a:buClr>
                <a:prstClr val="white"/>
              </a:buClr>
              <a:buSzTx/>
              <a:buFont typeface="Tahoma" panose="020B0604030504040204" pitchFamily="34" charset="0"/>
              <a:buNone/>
              <a:tabLst/>
              <a:defRPr/>
            </a:pPr>
            <a:endParaRPr kumimoji="0" lang="en-GB" altLang="en-US" sz="1200" b="0" i="0" u="none" strike="noStrike" kern="1200" cap="none" spc="0" normalizeH="0" baseline="0" noProof="0" dirty="0" smtClean="0">
              <a:ln>
                <a:noFill/>
              </a:ln>
              <a:solidFill>
                <a:prstClr val="white"/>
              </a:solidFill>
              <a:effectLst/>
              <a:uLnTx/>
              <a:uFillTx/>
              <a:latin typeface="+mn-lt"/>
              <a:ea typeface="+mn-ea"/>
              <a:cs typeface="+mn-cs"/>
            </a:endParaRPr>
          </a:p>
          <a:p>
            <a:pPr marL="0" lvl="0" indent="0" algn="l">
              <a:lnSpc>
                <a:spcPct val="100000"/>
              </a:lnSpc>
              <a:spcBef>
                <a:spcPts val="0"/>
              </a:spcBef>
              <a:buNone/>
            </a:pPr>
            <a:endParaRPr lang="en-GB" altLang="en-US" sz="1200" dirty="0" smtClean="0"/>
          </a:p>
          <a:p>
            <a:pPr marL="0" lvl="0" indent="0" algn="l">
              <a:lnSpc>
                <a:spcPct val="100000"/>
              </a:lnSpc>
              <a:spcBef>
                <a:spcPts val="0"/>
              </a:spcBef>
              <a:buNone/>
            </a:pPr>
            <a:r>
              <a:rPr lang="en-GB" altLang="en-US" sz="1200" dirty="0" smtClean="0"/>
              <a:t>Unpublished Work Copyright 2015 BAE Systems. All Rights Reserved. </a:t>
            </a:r>
          </a:p>
          <a:p>
            <a:pPr marL="0" lvl="0" indent="0" algn="l">
              <a:lnSpc>
                <a:spcPct val="100000"/>
              </a:lnSpc>
              <a:spcBef>
                <a:spcPts val="0"/>
              </a:spcBef>
              <a:buNone/>
            </a:pPr>
            <a:endParaRPr lang="en-GB" altLang="en-US" sz="1200" dirty="0" smtClean="0"/>
          </a:p>
          <a:p>
            <a:pPr marL="0" lvl="0" indent="0" algn="l">
              <a:lnSpc>
                <a:spcPct val="100000"/>
              </a:lnSpc>
              <a:spcBef>
                <a:spcPts val="0"/>
              </a:spcBef>
              <a:buNone/>
            </a:pPr>
            <a:r>
              <a:rPr lang="en-GB" altLang="en-US" sz="1200" dirty="0" smtClean="0"/>
              <a:t>BAE SYSTEMS, the BAE SYSTEMS Logo and the product names referenced herein are trademarks of BAE Systems plc.</a:t>
            </a:r>
          </a:p>
          <a:p>
            <a:pPr marL="0" lvl="0" indent="0" algn="l">
              <a:lnSpc>
                <a:spcPct val="100000"/>
              </a:lnSpc>
              <a:spcBef>
                <a:spcPts val="0"/>
              </a:spcBef>
              <a:buNone/>
            </a:pPr>
            <a:endParaRPr lang="en-GB" altLang="en-US" sz="1200" dirty="0" smtClean="0"/>
          </a:p>
          <a:p>
            <a:pPr algn="l">
              <a:lnSpc>
                <a:spcPct val="100000"/>
              </a:lnSpc>
              <a:spcBef>
                <a:spcPts val="0"/>
              </a:spcBef>
            </a:pPr>
            <a:r>
              <a:rPr lang="en-GB" altLang="en-US" sz="1200" dirty="0" smtClean="0"/>
              <a:t>The information in this document contains proprietary information of BAE Systems. Neither this document nor any of the proprietary information contained therein shall be (in whole or in part) published, reproduced, disclosed, adapted, displayed, used or otherwise made available or accessible (in each case, in any form or by any means) outside of BAE Systems without the express written consent from the document originator or an approved representative of BAE Systems.</a:t>
            </a:r>
          </a:p>
          <a:p>
            <a:pPr marL="0" lvl="0" indent="0" algn="l">
              <a:lnSpc>
                <a:spcPct val="100000"/>
              </a:lnSpc>
              <a:spcBef>
                <a:spcPts val="0"/>
              </a:spcBef>
              <a:buNone/>
            </a:pPr>
            <a:endParaRPr lang="en-GB" altLang="en-US" sz="1200" dirty="0" smtClean="0"/>
          </a:p>
          <a:p>
            <a:pPr marL="0" lvl="0" indent="0" algn="l">
              <a:lnSpc>
                <a:spcPct val="100000"/>
              </a:lnSpc>
              <a:spcBef>
                <a:spcPts val="0"/>
              </a:spcBef>
              <a:buNone/>
            </a:pPr>
            <a:r>
              <a:rPr lang="en-GB" altLang="en-US" sz="1200" dirty="0" smtClean="0"/>
              <a:t>BAE Systems Applied Intelligence Limited registered in England and Wales Company No. 1337451 with its registered office at Surrey Research Park, Guildford, England, GU2 7YP.</a:t>
            </a:r>
          </a:p>
        </p:txBody>
      </p:sp>
      <p:sp>
        <p:nvSpPr>
          <p:cNvPr id="37" name="TextBox 36"/>
          <p:cNvSpPr txBox="1"/>
          <p:nvPr userDrawn="1"/>
        </p:nvSpPr>
        <p:spPr bwMode="gray">
          <a:xfrm>
            <a:off x="681748" y="637936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2" name="Date Placeholder 3"/>
          <p:cNvSpPr txBox="1">
            <a:spLocks/>
          </p:cNvSpPr>
          <p:nvPr userDrawn="1"/>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44" name="Rectangle 43"/>
          <p:cNvSpPr/>
          <p:nvPr userDrawn="1"/>
        </p:nvSpPr>
        <p:spPr>
          <a:xfrm>
            <a:off x="5105447" y="6365294"/>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45" name="Rectangle 44"/>
          <p:cNvSpPr/>
          <p:nvPr userDrawn="1"/>
        </p:nvSpPr>
        <p:spPr>
          <a:xfrm>
            <a:off x="5114828" y="115416"/>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38" name="Date Placeholder 3"/>
          <p:cNvSpPr txBox="1">
            <a:spLocks/>
          </p:cNvSpPr>
          <p:nvPr userDrawn="1"/>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spTree>
    <p:extLst>
      <p:ext uri="{BB962C8B-B14F-4D97-AF65-F5344CB8AC3E}">
        <p14:creationId xmlns:p14="http://schemas.microsoft.com/office/powerpoint/2010/main" xmlns="" val="18502919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914162" y="1687278"/>
            <a:ext cx="10365026" cy="4256322"/>
          </a:xfrm>
          <a:prstGeom prst="rect">
            <a:avLst/>
          </a:prstGeom>
        </p:spPr>
        <p:txBody>
          <a:bodyPr wrap="square">
            <a:noAutofit/>
          </a:bodyPr>
          <a:lstStyle>
            <a:lvl4pPr>
              <a:defRPr>
                <a:solidFill>
                  <a:schemeClr val="accent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Title 3"/>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207938430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no subhead">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914162" y="1687278"/>
            <a:ext cx="10365026" cy="4256322"/>
          </a:xfrm>
          <a:prstGeom prst="rect">
            <a:avLst/>
          </a:prstGeom>
        </p:spPr>
        <p:txBody>
          <a:bodyPr wrap="square">
            <a:noAutofit/>
          </a:bodyPr>
          <a:lstStyle>
            <a:lvl4pPr>
              <a:defRPr>
                <a:solidFill>
                  <a:schemeClr val="accent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357851856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4719876" cy="4256322"/>
          </a:xfrm>
          <a:prstGeom prst="rect">
            <a:avLst/>
          </a:prstGeo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6553874" y="1687279"/>
            <a:ext cx="4719876" cy="4256322"/>
          </a:xfrm>
          <a:prstGeom prst="rect">
            <a:avLst/>
          </a:prstGeo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1"/>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xmlns="" val="18807505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no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4719876" cy="4256322"/>
          </a:xfrm>
          <a:prstGeom prst="rect">
            <a:avLst/>
          </a:prstGeo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6553874" y="1687279"/>
            <a:ext cx="4719876" cy="4256322"/>
          </a:xfrm>
          <a:prstGeom prst="rect">
            <a:avLst/>
          </a:prstGeo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9563186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2840276" cy="4256322"/>
          </a:xfrm>
          <a:prstGeom prst="rect">
            <a:avLst/>
          </a:prstGeo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4672012" y="1687279"/>
            <a:ext cx="2841626" cy="4256322"/>
          </a:xfrm>
          <a:prstGeom prst="rect">
            <a:avLst/>
          </a:prstGeo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Content Placeholder 2"/>
          <p:cNvSpPr>
            <a:spLocks noGrp="1"/>
          </p:cNvSpPr>
          <p:nvPr>
            <p:ph idx="11"/>
          </p:nvPr>
        </p:nvSpPr>
        <p:spPr bwMode="gray">
          <a:xfrm>
            <a:off x="8431211" y="1687279"/>
            <a:ext cx="2841626" cy="4256322"/>
          </a:xfrm>
          <a:prstGeom prst="rect">
            <a:avLst/>
          </a:prstGeo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2"/>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xmlns="" val="33294063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hree Content no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2840276" cy="4256322"/>
          </a:xfrm>
          <a:prstGeom prst="rect">
            <a:avLst/>
          </a:prstGeo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4672012" y="1687279"/>
            <a:ext cx="2841626" cy="4256322"/>
          </a:xfrm>
          <a:prstGeom prst="rect">
            <a:avLst/>
          </a:prstGeo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Content Placeholder 2"/>
          <p:cNvSpPr>
            <a:spLocks noGrp="1"/>
          </p:cNvSpPr>
          <p:nvPr>
            <p:ph idx="11"/>
          </p:nvPr>
        </p:nvSpPr>
        <p:spPr bwMode="gray">
          <a:xfrm>
            <a:off x="8431211" y="1687279"/>
            <a:ext cx="2841626" cy="4256322"/>
          </a:xfrm>
          <a:prstGeom prst="rect">
            <a:avLst/>
          </a:prstGeo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2668615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baseline="0"/>
            </a:lvl1pPr>
          </a:lstStyle>
          <a:p>
            <a:r>
              <a:rPr lang="en-US" dirty="0" smtClean="0"/>
              <a:t>Click to Edit Master Title Style</a:t>
            </a:r>
            <a:endParaRPr lang="en-US" dirty="0"/>
          </a:p>
        </p:txBody>
      </p:sp>
      <p:sp>
        <p:nvSpPr>
          <p:cNvPr id="6" name="Content Placeholder 5"/>
          <p:cNvSpPr>
            <a:spLocks noGrp="1"/>
          </p:cNvSpPr>
          <p:nvPr>
            <p:ph sz="quarter" idx="14"/>
          </p:nvPr>
        </p:nvSpPr>
        <p:spPr bwMode="gray">
          <a:xfrm>
            <a:off x="911223" y="1687279"/>
            <a:ext cx="2251075" cy="4256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Content Placeholder 5"/>
          <p:cNvSpPr>
            <a:spLocks noGrp="1"/>
          </p:cNvSpPr>
          <p:nvPr>
            <p:ph sz="quarter" idx="15"/>
          </p:nvPr>
        </p:nvSpPr>
        <p:spPr bwMode="gray">
          <a:xfrm>
            <a:off x="3616323" y="1687279"/>
            <a:ext cx="2251075" cy="4256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2" name="Content Placeholder 5"/>
          <p:cNvSpPr>
            <a:spLocks noGrp="1"/>
          </p:cNvSpPr>
          <p:nvPr>
            <p:ph sz="quarter" idx="16"/>
          </p:nvPr>
        </p:nvSpPr>
        <p:spPr bwMode="gray">
          <a:xfrm>
            <a:off x="6321423" y="1687279"/>
            <a:ext cx="2251075" cy="4256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3" name="Content Placeholder 5"/>
          <p:cNvSpPr>
            <a:spLocks noGrp="1"/>
          </p:cNvSpPr>
          <p:nvPr>
            <p:ph sz="quarter" idx="17"/>
          </p:nvPr>
        </p:nvSpPr>
        <p:spPr bwMode="gray">
          <a:xfrm>
            <a:off x="9026523" y="1687279"/>
            <a:ext cx="2251075" cy="4256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xmlns="" val="304334397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1237120" y="432268"/>
            <a:ext cx="10042068" cy="470898"/>
          </a:xfrm>
          <a:prstGeom prst="rect">
            <a:avLst/>
          </a:prstGeom>
        </p:spPr>
        <p:txBody>
          <a:bodyPr vert="horz" lIns="0" tIns="0" rIns="0" bIns="0" rtlCol="0" anchor="b">
            <a:spAutoFit/>
          </a:bodyPr>
          <a:lstStyle/>
          <a:p>
            <a:r>
              <a:rPr lang="en-US" smtClean="0"/>
              <a:t>Click to edit Master title style</a:t>
            </a:r>
            <a:endParaRPr lang="en-US" dirty="0"/>
          </a:p>
        </p:txBody>
      </p:sp>
      <p:sp>
        <p:nvSpPr>
          <p:cNvPr id="60" name="Text Placeholder 59"/>
          <p:cNvSpPr>
            <a:spLocks noGrp="1"/>
          </p:cNvSpPr>
          <p:nvPr>
            <p:ph type="body" idx="1"/>
          </p:nvPr>
        </p:nvSpPr>
        <p:spPr bwMode="gray">
          <a:xfrm>
            <a:off x="914400" y="1645077"/>
            <a:ext cx="10369296" cy="4294049"/>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83" name="Group 4"/>
          <p:cNvGrpSpPr>
            <a:grpSpLocks noChangeAspect="1"/>
          </p:cNvGrpSpPr>
          <p:nvPr/>
        </p:nvGrpSpPr>
        <p:grpSpPr bwMode="gray">
          <a:xfrm>
            <a:off x="9980972" y="6246852"/>
            <a:ext cx="1295040" cy="306348"/>
            <a:chOff x="8" y="1253"/>
            <a:chExt cx="7660" cy="1812"/>
          </a:xfrm>
        </p:grpSpPr>
        <p:sp>
          <p:nvSpPr>
            <p:cNvPr id="8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7"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8"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9"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0"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1"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2"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3"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4"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5"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6"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7"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8"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9"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35" name="Rectangle 34"/>
          <p:cNvSpPr/>
          <p:nvPr/>
        </p:nvSpPr>
        <p:spPr bwMode="gray">
          <a:xfrm>
            <a:off x="914162" y="455696"/>
            <a:ext cx="164739" cy="349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5114828" y="115416"/>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36" name="Rectangle 35"/>
          <p:cNvSpPr/>
          <p:nvPr/>
        </p:nvSpPr>
        <p:spPr>
          <a:xfrm>
            <a:off x="5105447" y="6365294"/>
            <a:ext cx="1540806"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2">
                    <a:lumMod val="75000"/>
                  </a:schemeClr>
                </a:solidFill>
                <a:effectLst/>
                <a:uLnTx/>
                <a:uFillTx/>
                <a:latin typeface="+mn-lt"/>
                <a:ea typeface="+mn-ea"/>
                <a:cs typeface="+mn-cs"/>
              </a:rPr>
              <a:t>BAE SYSTEMS PROPRIETARY </a:t>
            </a:r>
            <a:endParaRPr kumimoji="0" lang="en-US" sz="8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
        <p:nvSpPr>
          <p:cNvPr id="37" name="TextBox 36"/>
          <p:cNvSpPr txBox="1"/>
          <p:nvPr/>
        </p:nvSpPr>
        <p:spPr bwMode="gray">
          <a:xfrm>
            <a:off x="681748" y="637936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38" name="Date Placeholder 3"/>
          <p:cNvSpPr txBox="1">
            <a:spLocks/>
          </p:cNvSpPr>
          <p:nvPr/>
        </p:nvSpPr>
        <p:spPr bwMode="gray">
          <a:xfrm>
            <a:off x="935802" y="6365294"/>
            <a:ext cx="3221504"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US" altLang="en-US" dirty="0" smtClean="0">
                <a:solidFill>
                  <a:schemeClr val="bg2">
                    <a:lumMod val="75000"/>
                  </a:schemeClr>
                </a:solidFill>
              </a:rPr>
              <a:t>Unpublished Work Copyright 2015 BAE Systems. All Rights Reserved.</a:t>
            </a:r>
          </a:p>
          <a:p>
            <a:pPr lvl="0" algn="l"/>
            <a:r>
              <a:rPr lang="en-US" altLang="en-US" dirty="0" smtClean="0">
                <a:solidFill>
                  <a:schemeClr val="bg2">
                    <a:lumMod val="75000"/>
                  </a:schemeClr>
                </a:solidFill>
              </a:rPr>
              <a:t>(See final slide for restrictions on use.)</a:t>
            </a:r>
          </a:p>
        </p:txBody>
      </p:sp>
      <p:sp>
        <p:nvSpPr>
          <p:cNvPr id="39" name="Date Placeholder 3"/>
          <p:cNvSpPr txBox="1">
            <a:spLocks/>
          </p:cNvSpPr>
          <p:nvPr/>
        </p:nvSpPr>
        <p:spPr bwMode="gray">
          <a:xfrm>
            <a:off x="881212" y="6365294"/>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xmlns="" val="2432126318"/>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74" r:id="rId4"/>
    <p:sldLayoutId id="2147483660" r:id="rId5"/>
    <p:sldLayoutId id="2147483675" r:id="rId6"/>
    <p:sldLayoutId id="2147483661" r:id="rId7"/>
    <p:sldLayoutId id="2147483676" r:id="rId8"/>
    <p:sldLayoutId id="2147483662" r:id="rId9"/>
    <p:sldLayoutId id="2147483677" r:id="rId10"/>
    <p:sldLayoutId id="2147483654" r:id="rId11"/>
    <p:sldLayoutId id="2147483678" r:id="rId12"/>
    <p:sldLayoutId id="2147483655" r:id="rId13"/>
    <p:sldLayoutId id="2147483651" r:id="rId14"/>
    <p:sldLayoutId id="2147483663" r:id="rId15"/>
    <p:sldLayoutId id="2147483669" r:id="rId16"/>
    <p:sldLayoutId id="2147483664" r:id="rId17"/>
    <p:sldLayoutId id="2147483665" r:id="rId18"/>
    <p:sldLayoutId id="2147483667" r:id="rId19"/>
    <p:sldLayoutId id="2147483673" r:id="rId20"/>
    <p:sldLayoutId id="2147483672" r:id="rId2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3600" kern="1200">
          <a:solidFill>
            <a:schemeClr val="tx2"/>
          </a:solidFill>
          <a:latin typeface="+mj-lt"/>
          <a:ea typeface="+mj-ea"/>
          <a:cs typeface="+mj-cs"/>
        </a:defRPr>
      </a:lvl1pPr>
    </p:titleStyle>
    <p:body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pPr marL="0" indent="0">
              <a:buNone/>
            </a:pPr>
            <a:endParaRPr lang="en-US" dirty="0"/>
          </a:p>
        </p:txBody>
      </p:sp>
      <p:sp>
        <p:nvSpPr>
          <p:cNvPr id="4" name="Text Placeholder 3"/>
          <p:cNvSpPr>
            <a:spLocks noGrp="1"/>
          </p:cNvSpPr>
          <p:nvPr>
            <p:ph type="body" sz="quarter" idx="11"/>
          </p:nvPr>
        </p:nvSpPr>
        <p:spPr/>
        <p:txBody>
          <a:bodyPr/>
          <a:lstStyle/>
          <a:p>
            <a:r>
              <a:rPr lang="en-US" dirty="0" smtClean="0"/>
              <a:t>Author: Mr. Xi Chen, Mr. Jeff Thomas</a:t>
            </a:r>
          </a:p>
          <a:p>
            <a:endParaRPr lang="en-US" dirty="0"/>
          </a:p>
        </p:txBody>
      </p:sp>
      <p:sp>
        <p:nvSpPr>
          <p:cNvPr id="7" name="Title 1"/>
          <p:cNvSpPr>
            <a:spLocks noGrp="1"/>
          </p:cNvSpPr>
          <p:nvPr>
            <p:ph type="ctrTitle"/>
          </p:nvPr>
        </p:nvSpPr>
        <p:spPr>
          <a:xfrm>
            <a:off x="1237120" y="2086343"/>
            <a:ext cx="10037112" cy="1292662"/>
          </a:xfrm>
        </p:spPr>
        <p:txBody>
          <a:bodyPr/>
          <a:lstStyle/>
          <a:p>
            <a:r>
              <a:rPr lang="en-AU" dirty="0" smtClean="0"/>
              <a:t>Hacking UAVs</a:t>
            </a:r>
            <a:r>
              <a:rPr lang="en-US" dirty="0" smtClean="0"/>
              <a:t>: </a:t>
            </a:r>
            <a:r>
              <a:rPr lang="en-AU" dirty="0">
                <a:solidFill>
                  <a:schemeClr val="accent1"/>
                </a:solidFill>
              </a:rPr>
              <a:t>the </a:t>
            </a:r>
            <a:r>
              <a:rPr lang="en-AU" dirty="0" smtClean="0">
                <a:solidFill>
                  <a:schemeClr val="accent1"/>
                </a:solidFill>
              </a:rPr>
              <a:t>integrity </a:t>
            </a:r>
            <a:r>
              <a:rPr lang="en-AU" dirty="0">
                <a:solidFill>
                  <a:schemeClr val="accent1"/>
                </a:solidFill>
              </a:rPr>
              <a:t>of </a:t>
            </a:r>
            <a:r>
              <a:rPr lang="en-AU" dirty="0" smtClean="0">
                <a:solidFill>
                  <a:schemeClr val="accent1"/>
                </a:solidFill>
              </a:rPr>
              <a:t>Wi-Fi, Telemetry and </a:t>
            </a:r>
            <a:r>
              <a:rPr lang="en-US" dirty="0" smtClean="0">
                <a:solidFill>
                  <a:schemeClr val="accent1"/>
                </a:solidFill>
              </a:rPr>
              <a:t>RC </a:t>
            </a:r>
            <a:r>
              <a:rPr lang="en-AU" dirty="0" smtClean="0">
                <a:solidFill>
                  <a:schemeClr val="accent1"/>
                </a:solidFill>
              </a:rPr>
              <a:t>links</a:t>
            </a:r>
            <a:endParaRPr lang="en-US" dirty="0">
              <a:solidFill>
                <a:schemeClr val="accent1"/>
              </a:solidFill>
            </a:endParaRPr>
          </a:p>
        </p:txBody>
      </p:sp>
    </p:spTree>
    <p:extLst>
      <p:ext uri="{BB962C8B-B14F-4D97-AF65-F5344CB8AC3E}">
        <p14:creationId xmlns:p14="http://schemas.microsoft.com/office/powerpoint/2010/main" xmlns="" val="25717323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0"/>
          </p:nvPr>
        </p:nvSpPr>
        <p:spPr/>
        <p:txBody>
          <a:bodyPr/>
          <a:lstStyle/>
          <a:p>
            <a:endParaRPr lang="en-AU"/>
          </a:p>
        </p:txBody>
      </p:sp>
      <p:sp>
        <p:nvSpPr>
          <p:cNvPr id="4" name="标题 3"/>
          <p:cNvSpPr>
            <a:spLocks noGrp="1"/>
          </p:cNvSpPr>
          <p:nvPr>
            <p:ph type="title"/>
          </p:nvPr>
        </p:nvSpPr>
        <p:spPr/>
        <p:txBody>
          <a:bodyPr/>
          <a:lstStyle/>
          <a:p>
            <a:endParaRPr lang="en-AU"/>
          </a:p>
        </p:txBody>
      </p:sp>
      <p:pic>
        <p:nvPicPr>
          <p:cNvPr id="5" name="Picture 4"/>
          <p:cNvPicPr>
            <a:picLocks noGrp="1" noChangeAspect="1" noChangeArrowheads="1"/>
          </p:cNvPicPr>
          <p:nvPr>
            <p:ph idx="1"/>
          </p:nvPr>
        </p:nvPicPr>
        <p:blipFill rotWithShape="1">
          <a:blip r:embed="rId2" cstate="print">
            <a:extLst>
              <a:ext uri="{28A0092B-C50C-407E-A947-70E740481C1C}">
                <a14:useLocalDpi xmlns:a14="http://schemas.microsoft.com/office/drawing/2010/main" xmlns="" val="0"/>
              </a:ext>
            </a:extLst>
          </a:blip>
          <a:srcRect l="2868" t="9243" r="25255" b="6459"/>
          <a:stretch/>
        </p:blipFill>
        <p:spPr bwMode="auto">
          <a:xfrm>
            <a:off x="1199456" y="1988840"/>
            <a:ext cx="4120847" cy="2843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1"/>
          <p:cNvSpPr/>
          <p:nvPr/>
        </p:nvSpPr>
        <p:spPr>
          <a:xfrm>
            <a:off x="1199456" y="1340768"/>
            <a:ext cx="4135491" cy="369332"/>
          </a:xfrm>
          <a:prstGeom prst="rect">
            <a:avLst/>
          </a:prstGeom>
          <a:noFill/>
        </p:spPr>
        <p:txBody>
          <a:bodyPr wrap="none">
            <a:spAutoFit/>
          </a:bodyPr>
          <a:lstStyle/>
          <a:p>
            <a:r>
              <a:rPr lang="en-AU" dirty="0">
                <a:solidFill>
                  <a:srgbClr val="FF0000"/>
                </a:solidFill>
              </a:rPr>
              <a:t>Personal Area </a:t>
            </a:r>
            <a:r>
              <a:rPr lang="en-AU" dirty="0" smtClean="0">
                <a:solidFill>
                  <a:srgbClr val="FF0000"/>
                </a:solidFill>
              </a:rPr>
              <a:t>Network (PAN) ID :2006</a:t>
            </a:r>
            <a:endParaRPr lang="en-AU" dirty="0"/>
          </a:p>
        </p:txBody>
      </p:sp>
      <p:sp>
        <p:nvSpPr>
          <p:cNvPr id="1025" name="Rectangle 1"/>
          <p:cNvSpPr>
            <a:spLocks noChangeArrowheads="1"/>
          </p:cNvSpPr>
          <p:nvPr/>
        </p:nvSpPr>
        <p:spPr bwMode="auto">
          <a:xfrm>
            <a:off x="5663952" y="1052736"/>
            <a:ext cx="5616624" cy="50783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pPr>
            <a:r>
              <a:rPr kumimoji="0" lang="en-AU" sz="2400" b="0" u="none" strike="noStrike" cap="none" normalizeH="0" baseline="0" dirty="0" smtClean="0">
                <a:ln>
                  <a:noFill/>
                </a:ln>
                <a:solidFill>
                  <a:schemeClr val="tx1"/>
                </a:solidFill>
                <a:effectLst/>
                <a:ea typeface="宋体" pitchFamily="2" charset="-122"/>
                <a:cs typeface="Times New Roman" pitchFamily="18" charset="0"/>
              </a:rPr>
              <a:t>AT transparent mode:  </a:t>
            </a:r>
            <a:endParaRPr kumimoji="0" lang="en-AU" sz="2400" b="0" u="none" strike="noStrike" cap="none" normalizeH="0" baseline="0" dirty="0" smtClean="0">
              <a:ln>
                <a:noFill/>
              </a:ln>
              <a:solidFill>
                <a:schemeClr val="tx1"/>
              </a:solidFill>
              <a:effectLst/>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tabLst/>
            </a:pPr>
            <a:r>
              <a:rPr kumimoji="0" lang="en-AU" sz="2400" b="0" u="none" strike="noStrike" cap="none" normalizeH="0" baseline="0" dirty="0" smtClean="0">
                <a:ln>
                  <a:noFill/>
                </a:ln>
                <a:solidFill>
                  <a:schemeClr val="tx1"/>
                </a:solidFill>
                <a:effectLst/>
                <a:ea typeface="宋体" pitchFamily="2" charset="-122"/>
                <a:cs typeface="Times New Roman" pitchFamily="18" charset="0"/>
              </a:rPr>
              <a:t>Data is </a:t>
            </a:r>
            <a:r>
              <a:rPr kumimoji="0" lang="en-AU" sz="2400" b="0" u="none" strike="noStrike" cap="none" normalizeH="0" baseline="0" dirty="0" smtClean="0">
                <a:ln>
                  <a:noFill/>
                </a:ln>
                <a:solidFill>
                  <a:schemeClr val="tx1"/>
                </a:solidFill>
                <a:effectLst/>
                <a:ea typeface="宋体" pitchFamily="2" charset="-122"/>
                <a:cs typeface="Times New Roman" pitchFamily="18" charset="0"/>
              </a:rPr>
              <a:t>sent out through the serial port exactly as it was received.</a:t>
            </a:r>
            <a:endParaRPr kumimoji="0" lang="en-AU" sz="2400" b="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Arial" pitchFamily="34" charset="0"/>
              <a:buChar char="•"/>
              <a:tabLst/>
            </a:pPr>
            <a:r>
              <a:rPr kumimoji="0" lang="en-AU" sz="2400" b="0" u="none" strike="noStrike" cap="none" normalizeH="0" baseline="0" dirty="0" smtClean="0">
                <a:ln>
                  <a:noFill/>
                </a:ln>
                <a:solidFill>
                  <a:schemeClr val="tx1"/>
                </a:solidFill>
                <a:effectLst/>
                <a:ea typeface="宋体" pitchFamily="2" charset="-122"/>
                <a:cs typeface="Times New Roman" pitchFamily="18" charset="0"/>
              </a:rPr>
              <a:t>AT command mode: </a:t>
            </a:r>
            <a:endParaRPr kumimoji="0" lang="en-AU" sz="2400" b="0" u="none" strike="noStrike" cap="none" normalizeH="0" baseline="0" dirty="0" smtClean="0">
              <a:ln>
                <a:noFill/>
              </a:ln>
              <a:solidFill>
                <a:schemeClr val="tx1"/>
              </a:solidFill>
              <a:effectLst/>
              <a:ea typeface="宋体" pitchFamily="2" charset="-122"/>
              <a:cs typeface="Times New Roman" pitchFamily="18" charset="0"/>
            </a:endParaRPr>
          </a:p>
          <a:p>
            <a:pPr lvl="0" eaLnBrk="0" fontAlgn="base" hangingPunct="0">
              <a:lnSpc>
                <a:spcPct val="150000"/>
              </a:lnSpc>
              <a:spcBef>
                <a:spcPct val="0"/>
              </a:spcBef>
              <a:spcAft>
                <a:spcPct val="0"/>
              </a:spcAft>
            </a:pPr>
            <a:r>
              <a:rPr kumimoji="0" lang="en-AU" sz="2400" b="0" u="none" strike="noStrike" cap="none" normalizeH="0" baseline="0" dirty="0" smtClean="0">
                <a:ln>
                  <a:noFill/>
                </a:ln>
                <a:solidFill>
                  <a:schemeClr val="tx1"/>
                </a:solidFill>
                <a:effectLst/>
                <a:ea typeface="宋体" pitchFamily="2" charset="-122"/>
                <a:cs typeface="Times New Roman" pitchFamily="18" charset="0"/>
              </a:rPr>
              <a:t>Command </a:t>
            </a:r>
            <a:r>
              <a:rPr kumimoji="0" lang="en-AU" sz="2400" b="0" u="none" strike="noStrike" cap="none" normalizeH="0" baseline="0" dirty="0" smtClean="0">
                <a:ln>
                  <a:noFill/>
                </a:ln>
                <a:solidFill>
                  <a:schemeClr val="tx1"/>
                </a:solidFill>
                <a:effectLst/>
                <a:ea typeface="宋体" pitchFamily="2" charset="-122"/>
                <a:cs typeface="Times New Roman" pitchFamily="18" charset="0"/>
              </a:rPr>
              <a:t>mode is used to </a:t>
            </a:r>
            <a:r>
              <a:rPr lang="en-AU" sz="2400" dirty="0" smtClean="0">
                <a:ea typeface="宋体" pitchFamily="2" charset="-122"/>
                <a:cs typeface="Times New Roman" pitchFamily="18" charset="0"/>
              </a:rPr>
              <a:t>change the local </a:t>
            </a:r>
            <a:r>
              <a:rPr lang="en-AU" sz="2400" dirty="0" err="1" smtClean="0">
                <a:ea typeface="宋体" pitchFamily="2" charset="-122"/>
                <a:cs typeface="Times New Roman" pitchFamily="18" charset="0"/>
              </a:rPr>
              <a:t>XBee</a:t>
            </a:r>
            <a:r>
              <a:rPr lang="en-AU" sz="2400" dirty="0" smtClean="0">
                <a:ea typeface="宋体" pitchFamily="2" charset="-122"/>
                <a:cs typeface="Times New Roman" pitchFamily="18" charset="0"/>
              </a:rPr>
              <a:t> </a:t>
            </a:r>
            <a:r>
              <a:rPr lang="en-AU" sz="2400" dirty="0" smtClean="0">
                <a:ea typeface="宋体" pitchFamily="2" charset="-122"/>
                <a:cs typeface="Times New Roman" pitchFamily="18" charset="0"/>
              </a:rPr>
              <a:t>radio’s </a:t>
            </a:r>
            <a:r>
              <a:rPr kumimoji="0" lang="en-AU" sz="2400" b="0" u="none" strike="noStrike" cap="none" normalizeH="0" baseline="0" dirty="0" smtClean="0">
                <a:ln>
                  <a:noFill/>
                </a:ln>
                <a:solidFill>
                  <a:schemeClr val="tx1"/>
                </a:solidFill>
                <a:effectLst/>
                <a:ea typeface="宋体" pitchFamily="2" charset="-122"/>
                <a:cs typeface="Times New Roman" pitchFamily="18" charset="0"/>
              </a:rPr>
              <a:t>configurations.</a:t>
            </a:r>
          </a:p>
          <a:p>
            <a:pPr lvl="0" eaLnBrk="0" fontAlgn="base" hangingPunct="0">
              <a:lnSpc>
                <a:spcPct val="150000"/>
              </a:lnSpc>
              <a:spcBef>
                <a:spcPct val="0"/>
              </a:spcBef>
              <a:spcAft>
                <a:spcPct val="0"/>
              </a:spcAft>
              <a:buFont typeface="Arial" pitchFamily="34" charset="0"/>
              <a:buChar char="•"/>
            </a:pPr>
            <a:r>
              <a:rPr lang="en-AU" sz="2400" dirty="0" smtClean="0">
                <a:cs typeface="Arial" pitchFamily="34" charset="0"/>
              </a:rPr>
              <a:t>API mode</a:t>
            </a:r>
            <a:r>
              <a:rPr lang="en-AU" sz="2400" dirty="0" smtClean="0">
                <a:cs typeface="Arial" pitchFamily="34" charset="0"/>
              </a:rPr>
              <a:t>:</a:t>
            </a:r>
          </a:p>
          <a:p>
            <a:pPr lvl="0" eaLnBrk="0" fontAlgn="base" hangingPunct="0">
              <a:lnSpc>
                <a:spcPct val="150000"/>
              </a:lnSpc>
              <a:spcBef>
                <a:spcPct val="0"/>
              </a:spcBef>
              <a:spcAft>
                <a:spcPct val="0"/>
              </a:spcAft>
            </a:pPr>
            <a:r>
              <a:rPr lang="en-AU" sz="2400" dirty="0" smtClean="0">
                <a:cs typeface="Arial" pitchFamily="34" charset="0"/>
              </a:rPr>
              <a:t>API </a:t>
            </a:r>
            <a:r>
              <a:rPr lang="en-AU" sz="2400" dirty="0" smtClean="0">
                <a:cs typeface="Arial" pitchFamily="34" charset="0"/>
              </a:rPr>
              <a:t>commands to remotely change the </a:t>
            </a:r>
            <a:r>
              <a:rPr lang="en-AU" sz="2400" dirty="0" err="1" smtClean="0">
                <a:cs typeface="Arial" pitchFamily="34" charset="0"/>
              </a:rPr>
              <a:t>XBee’s</a:t>
            </a:r>
            <a:r>
              <a:rPr lang="en-AU" sz="2400" dirty="0" smtClean="0">
                <a:cs typeface="Arial" pitchFamily="34" charset="0"/>
              </a:rPr>
              <a:t> configurations</a:t>
            </a:r>
            <a:r>
              <a:rPr lang="en-AU" sz="2400" dirty="0" smtClean="0">
                <a:cs typeface="Arial" pitchFamily="34" charset="0"/>
              </a:rPr>
              <a:t>.</a:t>
            </a:r>
            <a:endParaRPr kumimoji="0" lang="en-AU"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AU" dirty="0"/>
              <a:t>Test Setup</a:t>
            </a:r>
          </a:p>
          <a:p>
            <a:endParaRPr lang="en-AU" dirty="0"/>
          </a:p>
        </p:txBody>
      </p:sp>
      <p:sp>
        <p:nvSpPr>
          <p:cNvPr id="4" name="Title 3"/>
          <p:cNvSpPr>
            <a:spLocks noGrp="1"/>
          </p:cNvSpPr>
          <p:nvPr>
            <p:ph type="title"/>
          </p:nvPr>
        </p:nvSpPr>
        <p:spPr/>
        <p:txBody>
          <a:bodyPr/>
          <a:lstStyle/>
          <a:p>
            <a:r>
              <a:rPr lang="en-AU" dirty="0"/>
              <a:t>Attack on a Commercial Drone’s Telemetry Link</a:t>
            </a:r>
          </a:p>
        </p:txBody>
      </p:sp>
      <p:pic>
        <p:nvPicPr>
          <p:cNvPr id="5" name="Picture 5"/>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6718"/>
          <a:stretch/>
        </p:blipFill>
        <p:spPr bwMode="auto">
          <a:xfrm>
            <a:off x="717044" y="1274762"/>
            <a:ext cx="4298836" cy="46870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1" name="Picture 3"/>
          <p:cNvPicPr>
            <a:picLocks noGrp="1" noChangeAspect="1" noChangeArrowheads="1"/>
          </p:cNvPicPr>
          <p:nvPr>
            <p:ph idx="1"/>
          </p:nvPr>
        </p:nvPicPr>
        <p:blipFill rotWithShape="1">
          <a:blip r:embed="rId3" cstate="print">
            <a:extLst>
              <a:ext uri="{28A0092B-C50C-407E-A947-70E740481C1C}">
                <a14:useLocalDpi xmlns:a14="http://schemas.microsoft.com/office/drawing/2010/main" xmlns="" val="0"/>
              </a:ext>
            </a:extLst>
          </a:blip>
          <a:srcRect r="38488" b="7175"/>
          <a:stretch/>
        </p:blipFill>
        <p:spPr bwMode="auto">
          <a:xfrm>
            <a:off x="5231905" y="1603233"/>
            <a:ext cx="5950160" cy="43585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966184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2793" y="1340768"/>
            <a:ext cx="10366414" cy="720080"/>
          </a:xfrm>
        </p:spPr>
        <p:txBody>
          <a:bodyPr/>
          <a:lstStyle/>
          <a:p>
            <a:r>
              <a:rPr lang="en-AU" altLang="en-US" dirty="0" smtClean="0">
                <a:solidFill>
                  <a:srgbClr val="3D4146"/>
                </a:solidFill>
              </a:rPr>
              <a:t>Step </a:t>
            </a:r>
            <a:r>
              <a:rPr lang="en-AU" altLang="en-US" dirty="0">
                <a:solidFill>
                  <a:srgbClr val="3D4146"/>
                </a:solidFill>
              </a:rPr>
              <a:t>1: </a:t>
            </a:r>
            <a:r>
              <a:rPr lang="en-AU" altLang="en-US" dirty="0" smtClean="0">
                <a:solidFill>
                  <a:srgbClr val="3D4146"/>
                </a:solidFill>
              </a:rPr>
              <a:t>Configure the attackers XBee radio in </a:t>
            </a:r>
            <a:r>
              <a:rPr lang="en-AU" altLang="en-US" dirty="0">
                <a:solidFill>
                  <a:srgbClr val="3D4146"/>
                </a:solidFill>
              </a:rPr>
              <a:t>AT </a:t>
            </a:r>
            <a:r>
              <a:rPr lang="en-AU" altLang="en-US" dirty="0" smtClean="0">
                <a:solidFill>
                  <a:srgbClr val="3D4146"/>
                </a:solidFill>
              </a:rPr>
              <a:t>command </a:t>
            </a:r>
            <a:r>
              <a:rPr lang="en-AU" altLang="en-US" dirty="0">
                <a:solidFill>
                  <a:srgbClr val="3D4146"/>
                </a:solidFill>
              </a:rPr>
              <a:t>mode and send </a:t>
            </a:r>
            <a:r>
              <a:rPr lang="en-AU" altLang="en-US" dirty="0" smtClean="0">
                <a:solidFill>
                  <a:srgbClr val="3D4146"/>
                </a:solidFill>
              </a:rPr>
              <a:t>the ATND </a:t>
            </a:r>
            <a:r>
              <a:rPr lang="en-AU" altLang="en-US" dirty="0">
                <a:solidFill>
                  <a:srgbClr val="3D4146"/>
                </a:solidFill>
              </a:rPr>
              <a:t>command </a:t>
            </a:r>
            <a:r>
              <a:rPr lang="en-AU" altLang="en-US" dirty="0" smtClean="0">
                <a:solidFill>
                  <a:srgbClr val="3D4146"/>
                </a:solidFill>
              </a:rPr>
              <a:t>to </a:t>
            </a:r>
            <a:r>
              <a:rPr lang="en-AU" altLang="en-US" dirty="0">
                <a:solidFill>
                  <a:srgbClr val="3D4146"/>
                </a:solidFill>
              </a:rPr>
              <a:t>reveal all devices in the </a:t>
            </a:r>
            <a:r>
              <a:rPr lang="en-AU" altLang="en-US" dirty="0" smtClean="0">
                <a:solidFill>
                  <a:srgbClr val="3D4146"/>
                </a:solidFill>
              </a:rPr>
              <a:t>XBee network.</a:t>
            </a:r>
            <a:endParaRPr lang="en-AU" altLang="en-US" dirty="0">
              <a:solidFill>
                <a:srgbClr val="3D4146"/>
              </a:solidFill>
            </a:endParaRPr>
          </a:p>
          <a:p>
            <a:pPr marL="0" indent="0">
              <a:buNone/>
            </a:pPr>
            <a:endParaRPr lang="en-AU" altLang="en-US" dirty="0">
              <a:solidFill>
                <a:srgbClr val="FF0000"/>
              </a:solidFill>
            </a:endParaRPr>
          </a:p>
          <a:p>
            <a:endParaRPr lang="en-AU" altLang="en-US" dirty="0"/>
          </a:p>
          <a:p>
            <a:endParaRPr lang="en-AU" dirty="0"/>
          </a:p>
        </p:txBody>
      </p:sp>
      <p:sp>
        <p:nvSpPr>
          <p:cNvPr id="3" name="Text Placeholder 2"/>
          <p:cNvSpPr>
            <a:spLocks noGrp="1"/>
          </p:cNvSpPr>
          <p:nvPr>
            <p:ph type="body" idx="10"/>
          </p:nvPr>
        </p:nvSpPr>
        <p:spPr/>
        <p:txBody>
          <a:bodyPr/>
          <a:lstStyle/>
          <a:p>
            <a:r>
              <a:rPr lang="en-AU" dirty="0" smtClean="0"/>
              <a:t>Attack Steps</a:t>
            </a:r>
            <a:endParaRPr lang="en-AU" dirty="0"/>
          </a:p>
        </p:txBody>
      </p:sp>
      <p:sp>
        <p:nvSpPr>
          <p:cNvPr id="4" name="Title 3"/>
          <p:cNvSpPr>
            <a:spLocks noGrp="1"/>
          </p:cNvSpPr>
          <p:nvPr>
            <p:ph type="title"/>
          </p:nvPr>
        </p:nvSpPr>
        <p:spPr/>
        <p:txBody>
          <a:bodyPr/>
          <a:lstStyle/>
          <a:p>
            <a:r>
              <a:rPr lang="en-AU" dirty="0"/>
              <a:t>Attack on a Commercial Drone’s Telemetry Link</a:t>
            </a:r>
          </a:p>
        </p:txBody>
      </p:sp>
      <p:pic>
        <p:nvPicPr>
          <p:cNvPr id="3074" name="Picture 2" descr="C:\Users\XChen\Dropbox\BAE systems\projects\mid presentation and reprots\pictures\attacker_xbee_ATND.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5331" r="31260" b="24938"/>
          <a:stretch/>
        </p:blipFill>
        <p:spPr bwMode="auto">
          <a:xfrm>
            <a:off x="2135560" y="2060848"/>
            <a:ext cx="6984776" cy="398360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035412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1424" y="1268760"/>
            <a:ext cx="10366414" cy="1093650"/>
          </a:xfrm>
        </p:spPr>
        <p:txBody>
          <a:bodyPr/>
          <a:lstStyle/>
          <a:p>
            <a:r>
              <a:rPr lang="en-AU" altLang="en-US" dirty="0">
                <a:solidFill>
                  <a:srgbClr val="3D4146"/>
                </a:solidFill>
              </a:rPr>
              <a:t>Step 2: Change the attackers XBee to API mode and send a Remote AT Command to change the drone XBee's DH&amp;DL.</a:t>
            </a:r>
          </a:p>
          <a:p>
            <a:endParaRPr lang="en-AU" dirty="0"/>
          </a:p>
        </p:txBody>
      </p:sp>
      <p:sp>
        <p:nvSpPr>
          <p:cNvPr id="3" name="Text Placeholder 2"/>
          <p:cNvSpPr>
            <a:spLocks noGrp="1"/>
          </p:cNvSpPr>
          <p:nvPr>
            <p:ph type="body" idx="10"/>
          </p:nvPr>
        </p:nvSpPr>
        <p:spPr/>
        <p:txBody>
          <a:bodyPr/>
          <a:lstStyle/>
          <a:p>
            <a:r>
              <a:rPr lang="en-AU" dirty="0"/>
              <a:t>Attack Steps</a:t>
            </a:r>
          </a:p>
          <a:p>
            <a:endParaRPr lang="en-AU" dirty="0"/>
          </a:p>
        </p:txBody>
      </p:sp>
      <p:sp>
        <p:nvSpPr>
          <p:cNvPr id="4" name="Title 3"/>
          <p:cNvSpPr>
            <a:spLocks noGrp="1"/>
          </p:cNvSpPr>
          <p:nvPr>
            <p:ph type="title"/>
          </p:nvPr>
        </p:nvSpPr>
        <p:spPr/>
        <p:txBody>
          <a:bodyPr/>
          <a:lstStyle/>
          <a:p>
            <a:r>
              <a:rPr lang="en-AU" dirty="0"/>
              <a:t>Attack on a Commercial Drone’s Telemetry Link</a:t>
            </a:r>
          </a:p>
        </p:txBody>
      </p:sp>
      <p:pic>
        <p:nvPicPr>
          <p:cNvPr id="5" name="Picture 2" descr="C:\Users\XChen\Desktop\working space\presentation\pictures\attacker_xbee_API.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 r="4539" b="20328"/>
          <a:stretch/>
        </p:blipFill>
        <p:spPr bwMode="auto">
          <a:xfrm>
            <a:off x="1271464" y="2060848"/>
            <a:ext cx="9361040" cy="3995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262091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1424" y="1412776"/>
            <a:ext cx="10366414" cy="877626"/>
          </a:xfrm>
        </p:spPr>
        <p:txBody>
          <a:bodyPr/>
          <a:lstStyle/>
          <a:p>
            <a:r>
              <a:rPr lang="en-AU" altLang="en-US" dirty="0">
                <a:solidFill>
                  <a:srgbClr val="3D4146"/>
                </a:solidFill>
              </a:rPr>
              <a:t>Step 3: Change the attackers XBee back to AT transparent mode and start receiving telemetry data from the </a:t>
            </a:r>
            <a:r>
              <a:rPr lang="en-AU" altLang="en-US" dirty="0" smtClean="0">
                <a:solidFill>
                  <a:srgbClr val="3D4146"/>
                </a:solidFill>
              </a:rPr>
              <a:t>drone.</a:t>
            </a:r>
            <a:endParaRPr lang="en-AU" altLang="en-US" dirty="0">
              <a:solidFill>
                <a:srgbClr val="3D4146"/>
              </a:solidFill>
            </a:endParaRPr>
          </a:p>
          <a:p>
            <a:endParaRPr lang="en-AU" altLang="en-US" dirty="0" smtClean="0">
              <a:solidFill>
                <a:srgbClr val="FF0000"/>
              </a:solidFill>
            </a:endParaRPr>
          </a:p>
          <a:p>
            <a:endParaRPr lang="en-AU" altLang="en-US" dirty="0">
              <a:solidFill>
                <a:srgbClr val="3D4146"/>
              </a:solidFill>
            </a:endParaRPr>
          </a:p>
          <a:p>
            <a:endParaRPr lang="en-AU" dirty="0"/>
          </a:p>
        </p:txBody>
      </p:sp>
      <p:sp>
        <p:nvSpPr>
          <p:cNvPr id="3" name="Text Placeholder 2"/>
          <p:cNvSpPr>
            <a:spLocks noGrp="1"/>
          </p:cNvSpPr>
          <p:nvPr>
            <p:ph type="body" idx="10"/>
          </p:nvPr>
        </p:nvSpPr>
        <p:spPr/>
        <p:txBody>
          <a:bodyPr/>
          <a:lstStyle/>
          <a:p>
            <a:r>
              <a:rPr lang="en-AU" dirty="0"/>
              <a:t>Attack Steps</a:t>
            </a:r>
          </a:p>
          <a:p>
            <a:endParaRPr lang="en-AU" dirty="0"/>
          </a:p>
        </p:txBody>
      </p:sp>
      <p:sp>
        <p:nvSpPr>
          <p:cNvPr id="4" name="Title 3"/>
          <p:cNvSpPr>
            <a:spLocks noGrp="1"/>
          </p:cNvSpPr>
          <p:nvPr>
            <p:ph type="title"/>
          </p:nvPr>
        </p:nvSpPr>
        <p:spPr/>
        <p:txBody>
          <a:bodyPr/>
          <a:lstStyle/>
          <a:p>
            <a:r>
              <a:rPr lang="en-AU" dirty="0" smtClean="0"/>
              <a:t>Attack on a Commercial Drone’s Telemetry Link</a:t>
            </a:r>
            <a:endParaRPr lang="en-AU" dirty="0"/>
          </a:p>
        </p:txBody>
      </p:sp>
      <p:pic>
        <p:nvPicPr>
          <p:cNvPr id="5" name="Picture 2" descr="C:\Users\XChen\Desktop\working space\presentation\pictures\attacker_xbee_success.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5492" r="3866" b="24211"/>
          <a:stretch/>
        </p:blipFill>
        <p:spPr bwMode="gray">
          <a:xfrm>
            <a:off x="1055440" y="2204864"/>
            <a:ext cx="9629105" cy="3960440"/>
          </a:xfrm>
          <a:prstGeom prst="rect">
            <a:avLst/>
          </a:prstGeom>
          <a:noFill/>
        </p:spPr>
      </p:pic>
    </p:spTree>
    <p:extLst>
      <p:ext uri="{BB962C8B-B14F-4D97-AF65-F5344CB8AC3E}">
        <p14:creationId xmlns:p14="http://schemas.microsoft.com/office/powerpoint/2010/main" xmlns="" val="32191591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AU" altLang="en-US" dirty="0">
                <a:solidFill>
                  <a:srgbClr val="3D4146"/>
                </a:solidFill>
              </a:rPr>
              <a:t>Step 4: Start mission planner on the attacker’s laptop and take control of the drone.</a:t>
            </a:r>
          </a:p>
          <a:p>
            <a:endParaRPr lang="en-AU" dirty="0"/>
          </a:p>
        </p:txBody>
      </p:sp>
      <p:sp>
        <p:nvSpPr>
          <p:cNvPr id="3" name="Text Placeholder 2"/>
          <p:cNvSpPr>
            <a:spLocks noGrp="1"/>
          </p:cNvSpPr>
          <p:nvPr>
            <p:ph type="body" idx="10"/>
          </p:nvPr>
        </p:nvSpPr>
        <p:spPr/>
        <p:txBody>
          <a:bodyPr/>
          <a:lstStyle/>
          <a:p>
            <a:r>
              <a:rPr lang="en-AU" dirty="0"/>
              <a:t>Attack Steps</a:t>
            </a:r>
          </a:p>
          <a:p>
            <a:endParaRPr lang="en-AU" dirty="0"/>
          </a:p>
        </p:txBody>
      </p:sp>
      <p:sp>
        <p:nvSpPr>
          <p:cNvPr id="4" name="Title 3"/>
          <p:cNvSpPr>
            <a:spLocks noGrp="1"/>
          </p:cNvSpPr>
          <p:nvPr>
            <p:ph type="title"/>
          </p:nvPr>
        </p:nvSpPr>
        <p:spPr/>
        <p:txBody>
          <a:bodyPr/>
          <a:lstStyle/>
          <a:p>
            <a:r>
              <a:rPr lang="en-AU" dirty="0"/>
              <a:t>Attack on a Commercial Drone’s Telemetry Link</a:t>
            </a:r>
          </a:p>
        </p:txBody>
      </p:sp>
      <p:pic>
        <p:nvPicPr>
          <p:cNvPr id="6" name="Picture 2" descr="C:\Users\XChen\Dropbox\BAE systems\projects\mid presentation and reprots\pictures\mission_planner.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63551" y="2492896"/>
            <a:ext cx="7773293" cy="295232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499252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AU" dirty="0"/>
          </a:p>
        </p:txBody>
      </p:sp>
      <p:sp>
        <p:nvSpPr>
          <p:cNvPr id="4" name="Title 3"/>
          <p:cNvSpPr>
            <a:spLocks noGrp="1"/>
          </p:cNvSpPr>
          <p:nvPr>
            <p:ph type="title"/>
          </p:nvPr>
        </p:nvSpPr>
        <p:spPr/>
        <p:txBody>
          <a:bodyPr/>
          <a:lstStyle/>
          <a:p>
            <a:r>
              <a:rPr lang="en-AU" dirty="0"/>
              <a:t>Attack on a Commercial Drone’s Telemetry Link</a:t>
            </a:r>
          </a:p>
        </p:txBody>
      </p:sp>
      <p:sp>
        <p:nvSpPr>
          <p:cNvPr id="2" name="Content Placeholder 1"/>
          <p:cNvSpPr>
            <a:spLocks noGrp="1"/>
          </p:cNvSpPr>
          <p:nvPr>
            <p:ph idx="1"/>
          </p:nvPr>
        </p:nvSpPr>
        <p:spPr/>
        <p:txBody>
          <a:bodyPr/>
          <a:lstStyle/>
          <a:p>
            <a:r>
              <a:rPr lang="en-AU" dirty="0"/>
              <a:t>Video</a:t>
            </a:r>
          </a:p>
          <a:p>
            <a:endParaRPr lang="en-AU" dirty="0"/>
          </a:p>
        </p:txBody>
      </p:sp>
    </p:spTree>
    <p:extLst>
      <p:ext uri="{BB962C8B-B14F-4D97-AF65-F5344CB8AC3E}">
        <p14:creationId xmlns:p14="http://schemas.microsoft.com/office/powerpoint/2010/main" xmlns="" val="14514766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4162" y="1687278"/>
            <a:ext cx="5181838" cy="4406018"/>
          </a:xfrm>
        </p:spPr>
        <p:txBody>
          <a:bodyPr/>
          <a:lstStyle/>
          <a:p>
            <a:r>
              <a:rPr lang="en-AU" dirty="0" smtClean="0"/>
              <a:t>Positive Research </a:t>
            </a:r>
            <a:r>
              <a:rPr lang="en-AU" dirty="0" err="1" smtClean="0"/>
              <a:t>Center</a:t>
            </a:r>
            <a:r>
              <a:rPr lang="en-AU" dirty="0" smtClean="0"/>
              <a:t> ran a </a:t>
            </a:r>
            <a:r>
              <a:rPr lang="en-AU" dirty="0" smtClean="0"/>
              <a:t>contest</a:t>
            </a:r>
            <a:r>
              <a:rPr lang="en-AU" dirty="0" smtClean="0"/>
              <a:t> of taking </a:t>
            </a:r>
            <a:r>
              <a:rPr lang="en-AU" dirty="0" smtClean="0"/>
              <a:t>control over a </a:t>
            </a:r>
            <a:r>
              <a:rPr lang="en-AU" dirty="0" err="1" smtClean="0"/>
              <a:t>Syma</a:t>
            </a:r>
            <a:r>
              <a:rPr lang="en-AU" dirty="0" smtClean="0"/>
              <a:t> drone.</a:t>
            </a:r>
          </a:p>
          <a:p>
            <a:r>
              <a:rPr lang="en-AU" dirty="0" smtClean="0"/>
              <a:t>Two hacking methods: SDR and nRF24L01</a:t>
            </a:r>
          </a:p>
          <a:p>
            <a:endParaRPr lang="en-AU" dirty="0" smtClean="0"/>
          </a:p>
          <a:p>
            <a:pPr>
              <a:buNone/>
            </a:pPr>
            <a:endParaRPr lang="en-AU" dirty="0" smtClean="0"/>
          </a:p>
          <a:p>
            <a:endParaRPr lang="en-AU" dirty="0"/>
          </a:p>
        </p:txBody>
      </p:sp>
      <p:sp>
        <p:nvSpPr>
          <p:cNvPr id="3" name="文本占位符 2"/>
          <p:cNvSpPr>
            <a:spLocks noGrp="1"/>
          </p:cNvSpPr>
          <p:nvPr>
            <p:ph type="body" idx="10"/>
          </p:nvPr>
        </p:nvSpPr>
        <p:spPr/>
        <p:txBody>
          <a:bodyPr/>
          <a:lstStyle/>
          <a:p>
            <a:endParaRPr lang="en-AU" dirty="0"/>
          </a:p>
        </p:txBody>
      </p:sp>
      <p:sp>
        <p:nvSpPr>
          <p:cNvPr id="4" name="标题 3"/>
          <p:cNvSpPr>
            <a:spLocks noGrp="1"/>
          </p:cNvSpPr>
          <p:nvPr>
            <p:ph type="title"/>
          </p:nvPr>
        </p:nvSpPr>
        <p:spPr/>
        <p:txBody>
          <a:bodyPr/>
          <a:lstStyle/>
          <a:p>
            <a:r>
              <a:rPr lang="en-AU" dirty="0" smtClean="0"/>
              <a:t>Attack on a Drone’s Radio Control (RC) Link</a:t>
            </a:r>
            <a:endParaRPr lang="en-AU" dirty="0"/>
          </a:p>
        </p:txBody>
      </p:sp>
      <p:pic>
        <p:nvPicPr>
          <p:cNvPr id="1028" name="Picture 4"/>
          <p:cNvPicPr>
            <a:picLocks noChangeAspect="1" noChangeArrowheads="1"/>
          </p:cNvPicPr>
          <p:nvPr/>
        </p:nvPicPr>
        <p:blipFill>
          <a:blip r:embed="rId2" cstate="print"/>
          <a:srcRect/>
          <a:stretch>
            <a:fillRect/>
          </a:stretch>
        </p:blipFill>
        <p:spPr bwMode="auto">
          <a:xfrm>
            <a:off x="6672064" y="1340768"/>
            <a:ext cx="4968552" cy="369316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AU" dirty="0" smtClean="0"/>
              <a:t>Hardware List</a:t>
            </a:r>
            <a:endParaRPr lang="en-AU" dirty="0"/>
          </a:p>
        </p:txBody>
      </p:sp>
      <p:sp>
        <p:nvSpPr>
          <p:cNvPr id="4" name="Title 3"/>
          <p:cNvSpPr>
            <a:spLocks noGrp="1"/>
          </p:cNvSpPr>
          <p:nvPr>
            <p:ph type="title"/>
          </p:nvPr>
        </p:nvSpPr>
        <p:spPr/>
        <p:txBody>
          <a:bodyPr/>
          <a:lstStyle/>
          <a:p>
            <a:r>
              <a:rPr lang="en-AU" dirty="0"/>
              <a:t>Attack on a Drone’s Radio Control (RC) Link</a:t>
            </a:r>
          </a:p>
        </p:txBody>
      </p:sp>
      <p:pic>
        <p:nvPicPr>
          <p:cNvPr id="1032" name="Picture 8"/>
          <p:cNvPicPr>
            <a:picLocks noGrp="1" noChangeAspect="1" noChangeArrowheads="1"/>
          </p:cNvPicPr>
          <p:nvPr>
            <p:ph idx="1"/>
          </p:nvPr>
        </p:nvPicPr>
        <p:blipFill rotWithShape="1">
          <a:blip r:embed="rId2" cstate="print">
            <a:extLst>
              <a:ext uri="{28A0092B-C50C-407E-A947-70E740481C1C}">
                <a14:useLocalDpi xmlns:a14="http://schemas.microsoft.com/office/drawing/2010/main" xmlns="" val="0"/>
              </a:ext>
            </a:extLst>
          </a:blip>
          <a:srcRect b="7158"/>
          <a:stretch/>
        </p:blipFill>
        <p:spPr bwMode="auto">
          <a:xfrm>
            <a:off x="2063552" y="1297392"/>
            <a:ext cx="7220678" cy="5045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429629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AU" dirty="0" smtClean="0"/>
              <a:t>Overall Attack Setup</a:t>
            </a:r>
            <a:endParaRPr lang="en-AU" dirty="0"/>
          </a:p>
        </p:txBody>
      </p:sp>
      <p:sp>
        <p:nvSpPr>
          <p:cNvPr id="4" name="Title 3"/>
          <p:cNvSpPr>
            <a:spLocks noGrp="1"/>
          </p:cNvSpPr>
          <p:nvPr>
            <p:ph type="title"/>
          </p:nvPr>
        </p:nvSpPr>
        <p:spPr/>
        <p:txBody>
          <a:bodyPr/>
          <a:lstStyle/>
          <a:p>
            <a:r>
              <a:rPr lang="en-AU" dirty="0" smtClean="0"/>
              <a:t>Attack on a Drone’s Radio Control (RC) Link</a:t>
            </a:r>
            <a:endParaRPr lang="en-AU" dirty="0"/>
          </a:p>
        </p:txBody>
      </p:sp>
      <p:pic>
        <p:nvPicPr>
          <p:cNvPr id="7" name="Picture 9" descr="C:\Users\XChen\Dropbox\Shared folders\Shared with myself\bitcraze hacking\pictures\setup.jpg"/>
          <p:cNvPicPr>
            <a:picLocks noGrp="1" noChangeAspect="1" noChangeArrowheads="1"/>
          </p:cNvPicPr>
          <p:nvPr>
            <p:ph idx="1"/>
          </p:nvPr>
        </p:nvPicPr>
        <p:blipFill rotWithShape="1">
          <a:blip r:embed="rId3" cstate="print">
            <a:extLst>
              <a:ext uri="{28A0092B-C50C-407E-A947-70E740481C1C}">
                <a14:useLocalDpi xmlns:a14="http://schemas.microsoft.com/office/drawing/2010/main" xmlns="" val="0"/>
              </a:ext>
            </a:extLst>
          </a:blip>
          <a:srcRect r="1431"/>
          <a:stretch/>
        </p:blipFill>
        <p:spPr bwMode="auto">
          <a:xfrm>
            <a:off x="1127447" y="1484784"/>
            <a:ext cx="5112569" cy="389012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C:\Users\XChen\Dropbox\Shared folders\Shared with myself\bitcraze hacking\pictures\bitcraze_vm_setup-1024x684.jpg"/>
          <p:cNvPicPr/>
          <p:nvPr/>
        </p:nvPicPr>
        <p:blipFill rotWithShape="1">
          <a:blip r:embed="rId4" cstate="print">
            <a:extLst>
              <a:ext uri="{28A0092B-C50C-407E-A947-70E740481C1C}">
                <a14:useLocalDpi xmlns:a14="http://schemas.microsoft.com/office/drawing/2010/main" xmlns="" val="0"/>
              </a:ext>
            </a:extLst>
          </a:blip>
          <a:srcRect l="25314" t="9299" r="4343" b="9291"/>
          <a:stretch/>
        </p:blipFill>
        <p:spPr bwMode="auto">
          <a:xfrm>
            <a:off x="6744072" y="1484784"/>
            <a:ext cx="4464496" cy="3915020"/>
          </a:xfrm>
          <a:prstGeom prst="rect">
            <a:avLst/>
          </a:prstGeom>
          <a:noFill/>
          <a:ln>
            <a:noFill/>
          </a:ln>
        </p:spPr>
      </p:pic>
      <p:sp>
        <p:nvSpPr>
          <p:cNvPr id="6" name="Rectangle 5"/>
          <p:cNvSpPr/>
          <p:nvPr/>
        </p:nvSpPr>
        <p:spPr>
          <a:xfrm>
            <a:off x="8112224" y="5589240"/>
            <a:ext cx="1990994" cy="369332"/>
          </a:xfrm>
          <a:prstGeom prst="rect">
            <a:avLst/>
          </a:prstGeom>
        </p:spPr>
        <p:txBody>
          <a:bodyPr wrap="none">
            <a:spAutoFit/>
          </a:bodyPr>
          <a:lstStyle/>
          <a:p>
            <a:r>
              <a:rPr lang="en-AU" dirty="0"/>
              <a:t>Crazyflie PC client</a:t>
            </a:r>
          </a:p>
        </p:txBody>
      </p:sp>
      <p:sp>
        <p:nvSpPr>
          <p:cNvPr id="10" name="Rectangle 9"/>
          <p:cNvSpPr/>
          <p:nvPr/>
        </p:nvSpPr>
        <p:spPr>
          <a:xfrm>
            <a:off x="2783632" y="5556974"/>
            <a:ext cx="1446037" cy="369332"/>
          </a:xfrm>
          <a:prstGeom prst="rect">
            <a:avLst/>
          </a:prstGeom>
        </p:spPr>
        <p:txBody>
          <a:bodyPr wrap="none">
            <a:spAutoFit/>
          </a:bodyPr>
          <a:lstStyle/>
          <a:p>
            <a:r>
              <a:rPr lang="en-AU" dirty="0" smtClean="0"/>
              <a:t>Attack setup</a:t>
            </a:r>
            <a:endParaRPr lang="en-AU" dirty="0"/>
          </a:p>
        </p:txBody>
      </p:sp>
    </p:spTree>
    <p:extLst>
      <p:ext uri="{BB962C8B-B14F-4D97-AF65-F5344CB8AC3E}">
        <p14:creationId xmlns:p14="http://schemas.microsoft.com/office/powerpoint/2010/main" xmlns="" val="30004830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AU" dirty="0"/>
          </a:p>
        </p:txBody>
      </p:sp>
      <p:sp>
        <p:nvSpPr>
          <p:cNvPr id="4" name="Title 3"/>
          <p:cNvSpPr>
            <a:spLocks noGrp="1"/>
          </p:cNvSpPr>
          <p:nvPr>
            <p:ph type="title"/>
          </p:nvPr>
        </p:nvSpPr>
        <p:spPr>
          <a:xfrm>
            <a:off x="1237120" y="432268"/>
            <a:ext cx="10042068" cy="470898"/>
          </a:xfrm>
        </p:spPr>
        <p:txBody>
          <a:bodyPr/>
          <a:lstStyle/>
          <a:p>
            <a:r>
              <a:rPr lang="en-AU" dirty="0" smtClean="0"/>
              <a:t>Drone Communication Link Vulnerability Tests</a:t>
            </a:r>
          </a:p>
        </p:txBody>
      </p:sp>
      <p:pic>
        <p:nvPicPr>
          <p:cNvPr id="614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xmlns="" val="0"/>
              </a:ext>
            </a:extLst>
          </a:blip>
          <a:srcRect l="1971" t="2335" r="25117" b="9175"/>
          <a:stretch/>
        </p:blipFill>
        <p:spPr bwMode="auto">
          <a:xfrm>
            <a:off x="5735960" y="1916832"/>
            <a:ext cx="5544616" cy="3296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矩形 9"/>
          <p:cNvSpPr/>
          <p:nvPr/>
        </p:nvSpPr>
        <p:spPr>
          <a:xfrm>
            <a:off x="1271464" y="1916832"/>
            <a:ext cx="4392488" cy="3877985"/>
          </a:xfrm>
          <a:prstGeom prst="rect">
            <a:avLst/>
          </a:prstGeom>
        </p:spPr>
        <p:txBody>
          <a:bodyPr wrap="square">
            <a:spAutoFit/>
          </a:bodyPr>
          <a:lstStyle/>
          <a:p>
            <a:pPr marL="342900" indent="-342900">
              <a:lnSpc>
                <a:spcPct val="150000"/>
              </a:lnSpc>
              <a:buFont typeface="Arial" panose="020B0604020202020204" pitchFamily="34" charset="0"/>
              <a:buChar char="•"/>
            </a:pPr>
            <a:r>
              <a:rPr lang="en-AU" sz="2400" dirty="0" smtClean="0"/>
              <a:t>Attacks on a parrot AR drone’s Wi-Fi link</a:t>
            </a:r>
          </a:p>
          <a:p>
            <a:pPr marL="342900" indent="-342900">
              <a:lnSpc>
                <a:spcPct val="150000"/>
              </a:lnSpc>
              <a:buFont typeface="Arial" panose="020B0604020202020204" pitchFamily="34" charset="0"/>
              <a:buChar char="•"/>
            </a:pPr>
            <a:r>
              <a:rPr lang="en-AU" sz="2400" dirty="0" smtClean="0"/>
              <a:t>Attack on a commercial drone’s telemetry link</a:t>
            </a:r>
          </a:p>
          <a:p>
            <a:pPr marL="342900" indent="-342900">
              <a:lnSpc>
                <a:spcPct val="150000"/>
              </a:lnSpc>
              <a:buFont typeface="Arial" panose="020B0604020202020204" pitchFamily="34" charset="0"/>
              <a:buChar char="•"/>
            </a:pPr>
            <a:r>
              <a:rPr lang="en-AU" sz="2400" dirty="0" smtClean="0"/>
              <a:t>Attack on a nano drone’s radio control (RC) link</a:t>
            </a:r>
          </a:p>
          <a:p>
            <a:pPr>
              <a:lnSpc>
                <a:spcPct val="150000"/>
              </a:lnSpc>
            </a:pPr>
            <a:endParaRPr lang="en-AU" sz="2000" dirty="0"/>
          </a:p>
        </p:txBody>
      </p:sp>
    </p:spTree>
    <p:extLst>
      <p:ext uri="{BB962C8B-B14F-4D97-AF65-F5344CB8AC3E}">
        <p14:creationId xmlns:p14="http://schemas.microsoft.com/office/powerpoint/2010/main" xmlns="" val="27725148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AU" dirty="0" smtClean="0"/>
              <a:t>nRF24L01 Communication</a:t>
            </a:r>
            <a:endParaRPr lang="en-AU" dirty="0"/>
          </a:p>
        </p:txBody>
      </p:sp>
      <p:sp>
        <p:nvSpPr>
          <p:cNvPr id="4" name="Title 3"/>
          <p:cNvSpPr>
            <a:spLocks noGrp="1"/>
          </p:cNvSpPr>
          <p:nvPr>
            <p:ph type="title"/>
          </p:nvPr>
        </p:nvSpPr>
        <p:spPr/>
        <p:txBody>
          <a:bodyPr/>
          <a:lstStyle/>
          <a:p>
            <a:r>
              <a:rPr lang="en-AU" dirty="0"/>
              <a:t>Attack on a Drone’s Radio Control (RC) Link</a:t>
            </a:r>
          </a:p>
        </p:txBody>
      </p:sp>
      <p:sp>
        <p:nvSpPr>
          <p:cNvPr id="2" name="Content Placeholder 1"/>
          <p:cNvSpPr>
            <a:spLocks noGrp="1"/>
          </p:cNvSpPr>
          <p:nvPr>
            <p:ph idx="1"/>
          </p:nvPr>
        </p:nvSpPr>
        <p:spPr>
          <a:xfrm>
            <a:off x="914162" y="1412776"/>
            <a:ext cx="10365026" cy="4256322"/>
          </a:xfrm>
        </p:spPr>
        <p:txBody>
          <a:bodyPr/>
          <a:lstStyle/>
          <a:p>
            <a:pPr>
              <a:lnSpc>
                <a:spcPct val="200000"/>
              </a:lnSpc>
            </a:pPr>
            <a:r>
              <a:rPr lang="en-AU" dirty="0"/>
              <a:t>In order to send or receive message form an nRF24L01+ radio, one needs to know its </a:t>
            </a:r>
            <a:r>
              <a:rPr lang="en-AU" b="1" dirty="0">
                <a:solidFill>
                  <a:srgbClr val="FF0000"/>
                </a:solidFill>
              </a:rPr>
              <a:t>address (pipe), channel and air data rate</a:t>
            </a:r>
            <a:r>
              <a:rPr lang="en-AU" dirty="0"/>
              <a:t>. </a:t>
            </a:r>
            <a:endParaRPr lang="en-AU" dirty="0" smtClean="0"/>
          </a:p>
          <a:p>
            <a:pPr>
              <a:lnSpc>
                <a:spcPct val="200000"/>
              </a:lnSpc>
            </a:pPr>
            <a:r>
              <a:rPr lang="en-AU" dirty="0"/>
              <a:t>nRF24L01</a:t>
            </a:r>
            <a:r>
              <a:rPr lang="en-AU" dirty="0" smtClean="0"/>
              <a:t>+ has three air data rates: </a:t>
            </a:r>
            <a:r>
              <a:rPr lang="en-AU" dirty="0"/>
              <a:t>250kbps, 1Mbps or 2Mbps</a:t>
            </a:r>
            <a:r>
              <a:rPr lang="en-AU" dirty="0" smtClean="0"/>
              <a:t>.</a:t>
            </a:r>
          </a:p>
          <a:p>
            <a:pPr>
              <a:lnSpc>
                <a:spcPct val="200000"/>
              </a:lnSpc>
            </a:pPr>
            <a:r>
              <a:rPr lang="en-AU" dirty="0" smtClean="0"/>
              <a:t>nRF24L01+ can operate on frequencies from 2.400GHz to 2.525GHz. </a:t>
            </a:r>
          </a:p>
          <a:p>
            <a:pPr>
              <a:lnSpc>
                <a:spcPct val="200000"/>
              </a:lnSpc>
            </a:pPr>
            <a:r>
              <a:rPr lang="en-AU" dirty="0" smtClean="0"/>
              <a:t>The programming resolution of the RF channel frequency setting is 1MHz.</a:t>
            </a:r>
            <a:endParaRPr lang="en-AU" dirty="0"/>
          </a:p>
        </p:txBody>
      </p:sp>
    </p:spTree>
    <p:extLst>
      <p:ext uri="{BB962C8B-B14F-4D97-AF65-F5344CB8AC3E}">
        <p14:creationId xmlns:p14="http://schemas.microsoft.com/office/powerpoint/2010/main" xmlns="" val="29966184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AU" dirty="0"/>
              <a:t>Enhanced </a:t>
            </a:r>
            <a:r>
              <a:rPr lang="en-AU" dirty="0" err="1"/>
              <a:t>ShockBurst</a:t>
            </a:r>
            <a:r>
              <a:rPr lang="en-AU" dirty="0"/>
              <a:t> </a:t>
            </a:r>
            <a:r>
              <a:rPr lang="en-AU" dirty="0" smtClean="0"/>
              <a:t>Packet</a:t>
            </a:r>
            <a:endParaRPr lang="en-AU" dirty="0"/>
          </a:p>
        </p:txBody>
      </p:sp>
      <p:sp>
        <p:nvSpPr>
          <p:cNvPr id="4" name="Title 3"/>
          <p:cNvSpPr>
            <a:spLocks noGrp="1"/>
          </p:cNvSpPr>
          <p:nvPr>
            <p:ph type="title"/>
          </p:nvPr>
        </p:nvSpPr>
        <p:spPr/>
        <p:txBody>
          <a:bodyPr/>
          <a:lstStyle/>
          <a:p>
            <a:r>
              <a:rPr lang="en-AU" dirty="0"/>
              <a:t>Attack on a Drone’s Radio Control (RC) Link</a:t>
            </a:r>
          </a:p>
        </p:txBody>
      </p:sp>
      <p:pic>
        <p:nvPicPr>
          <p:cNvPr id="5" name="Content Placeholder 4"/>
          <p:cNvPicPr>
            <a:picLocks noGrp="1"/>
          </p:cNvPicPr>
          <p:nvPr>
            <p:ph idx="1"/>
          </p:nvPr>
        </p:nvPicPr>
        <p:blipFill>
          <a:blip r:embed="rId2" cstate="print"/>
          <a:stretch>
            <a:fillRect/>
          </a:stretch>
        </p:blipFill>
        <p:spPr>
          <a:xfrm>
            <a:off x="911424" y="1484784"/>
            <a:ext cx="10364788" cy="719523"/>
          </a:xfrm>
          <a:prstGeom prst="rect">
            <a:avLst/>
          </a:prstGeom>
        </p:spPr>
      </p:pic>
      <p:sp>
        <p:nvSpPr>
          <p:cNvPr id="8" name="Rectangle 7"/>
          <p:cNvSpPr/>
          <p:nvPr/>
        </p:nvSpPr>
        <p:spPr>
          <a:xfrm>
            <a:off x="940768" y="2636912"/>
            <a:ext cx="10064600" cy="2862322"/>
          </a:xfrm>
          <a:prstGeom prst="rect">
            <a:avLst/>
          </a:prstGeom>
        </p:spPr>
        <p:txBody>
          <a:bodyPr wrap="square">
            <a:spAutoFit/>
          </a:bodyPr>
          <a:lstStyle/>
          <a:p>
            <a:pPr marL="285750" indent="-285750">
              <a:lnSpc>
                <a:spcPct val="150000"/>
              </a:lnSpc>
              <a:buFont typeface="Arial" panose="020B0604020202020204" pitchFamily="34" charset="0"/>
              <a:buChar char="•"/>
            </a:pPr>
            <a:r>
              <a:rPr lang="en-AU" sz="2400" dirty="0"/>
              <a:t>The preamble is used to synchronize the receiver’s demodulator to the incoming bit </a:t>
            </a:r>
            <a:r>
              <a:rPr lang="en-AU" sz="2400" dirty="0" smtClean="0"/>
              <a:t>stream</a:t>
            </a:r>
          </a:p>
          <a:p>
            <a:pPr marL="285750" indent="-285750">
              <a:lnSpc>
                <a:spcPct val="150000"/>
              </a:lnSpc>
              <a:buFont typeface="Arial" panose="020B0604020202020204" pitchFamily="34" charset="0"/>
              <a:buChar char="•"/>
            </a:pPr>
            <a:r>
              <a:rPr lang="en-AU" sz="2400" dirty="0"/>
              <a:t>The address, which comes after the preamble, ensures that the packet is detected and received by the correct </a:t>
            </a:r>
            <a:r>
              <a:rPr lang="en-AU" sz="2400" dirty="0" smtClean="0"/>
              <a:t>receiver.</a:t>
            </a:r>
          </a:p>
          <a:p>
            <a:pPr marL="285750" indent="-285750">
              <a:lnSpc>
                <a:spcPct val="150000"/>
              </a:lnSpc>
              <a:buFont typeface="Arial" panose="020B0604020202020204" pitchFamily="34" charset="0"/>
              <a:buChar char="•"/>
            </a:pPr>
            <a:r>
              <a:rPr lang="en-AU" sz="2400" dirty="0"/>
              <a:t>The payload is the user defined content of the packet. </a:t>
            </a:r>
            <a:endParaRPr lang="en-AU" sz="2400" dirty="0" smtClean="0"/>
          </a:p>
        </p:txBody>
      </p:sp>
    </p:spTree>
    <p:extLst>
      <p:ext uri="{BB962C8B-B14F-4D97-AF65-F5344CB8AC3E}">
        <p14:creationId xmlns:p14="http://schemas.microsoft.com/office/powerpoint/2010/main" xmlns="" val="8739148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AU" dirty="0"/>
              <a:t>Enhanced </a:t>
            </a:r>
            <a:r>
              <a:rPr lang="en-AU" dirty="0" err="1"/>
              <a:t>ShockBurst</a:t>
            </a:r>
            <a:r>
              <a:rPr lang="en-AU" dirty="0"/>
              <a:t> </a:t>
            </a:r>
            <a:r>
              <a:rPr lang="en-AU" dirty="0" smtClean="0"/>
              <a:t>Packet</a:t>
            </a:r>
            <a:endParaRPr lang="en-AU" dirty="0"/>
          </a:p>
          <a:p>
            <a:endParaRPr lang="en-AU" dirty="0"/>
          </a:p>
        </p:txBody>
      </p:sp>
      <p:sp>
        <p:nvSpPr>
          <p:cNvPr id="4" name="Title 3"/>
          <p:cNvSpPr>
            <a:spLocks noGrp="1"/>
          </p:cNvSpPr>
          <p:nvPr>
            <p:ph type="title"/>
          </p:nvPr>
        </p:nvSpPr>
        <p:spPr/>
        <p:txBody>
          <a:bodyPr/>
          <a:lstStyle/>
          <a:p>
            <a:r>
              <a:rPr lang="en-AU" dirty="0"/>
              <a:t>Attack on a Drone’s Radio Control (RC) Link</a:t>
            </a:r>
          </a:p>
        </p:txBody>
      </p:sp>
      <p:pic>
        <p:nvPicPr>
          <p:cNvPr id="5" name="Picture 4" descr="C:\Users\XChen\Dropbox\Shared folders\Shared with myself\bitcraze hacking\pictures\drone10.pn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68128" y="2636912"/>
            <a:ext cx="10088016" cy="1145912"/>
          </a:xfrm>
          <a:prstGeom prst="rect">
            <a:avLst/>
          </a:prstGeom>
          <a:noFill/>
          <a:ln>
            <a:noFill/>
          </a:ln>
        </p:spPr>
      </p:pic>
      <p:sp>
        <p:nvSpPr>
          <p:cNvPr id="6" name="Rectangle 5"/>
          <p:cNvSpPr/>
          <p:nvPr/>
        </p:nvSpPr>
        <p:spPr>
          <a:xfrm>
            <a:off x="991544" y="4221088"/>
            <a:ext cx="10064600"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AU" sz="2400" dirty="0"/>
              <a:t>The waveform begins with 0x00</a:t>
            </a:r>
            <a:endParaRPr lang="en-AU" sz="2400" dirty="0" smtClean="0"/>
          </a:p>
          <a:p>
            <a:pPr marL="285750" indent="-285750">
              <a:lnSpc>
                <a:spcPct val="150000"/>
              </a:lnSpc>
              <a:buFont typeface="Arial" panose="020B0604020202020204" pitchFamily="34" charset="0"/>
              <a:buChar char="•"/>
            </a:pPr>
            <a:r>
              <a:rPr lang="en-AU" sz="2400" dirty="0" smtClean="0"/>
              <a:t>The </a:t>
            </a:r>
            <a:r>
              <a:rPr lang="en-AU" sz="2400" dirty="0"/>
              <a:t>preamble is either 01010101 (0x55) or 10101010 (0xAA</a:t>
            </a:r>
            <a:r>
              <a:rPr lang="en-AU" sz="2400" dirty="0" smtClean="0"/>
              <a:t>)</a:t>
            </a:r>
          </a:p>
          <a:p>
            <a:pPr marL="285750" indent="-285750">
              <a:lnSpc>
                <a:spcPct val="150000"/>
              </a:lnSpc>
              <a:buFont typeface="Arial" panose="020B0604020202020204" pitchFamily="34" charset="0"/>
              <a:buChar char="•"/>
            </a:pPr>
            <a:r>
              <a:rPr lang="en-AU" sz="2400" dirty="0"/>
              <a:t>F</a:t>
            </a:r>
            <a:r>
              <a:rPr lang="en-AU" sz="2400" dirty="0" smtClean="0"/>
              <a:t>irst </a:t>
            </a:r>
            <a:r>
              <a:rPr lang="en-AU" sz="2400" dirty="0"/>
              <a:t>two bytes of the data package </a:t>
            </a:r>
            <a:r>
              <a:rPr lang="en-AU" sz="2400" dirty="0" smtClean="0"/>
              <a:t>is </a:t>
            </a:r>
            <a:r>
              <a:rPr lang="en-AU" sz="2400" dirty="0"/>
              <a:t>be 0x00AA or 0x0055</a:t>
            </a:r>
          </a:p>
        </p:txBody>
      </p:sp>
      <p:pic>
        <p:nvPicPr>
          <p:cNvPr id="7" name="Content Placeholder 4"/>
          <p:cNvPicPr>
            <a:picLocks noGrp="1"/>
          </p:cNvPicPr>
          <p:nvPr>
            <p:ph idx="1"/>
          </p:nvPr>
        </p:nvPicPr>
        <p:blipFill>
          <a:blip r:embed="rId3" cstate="print"/>
          <a:stretch>
            <a:fillRect/>
          </a:stretch>
        </p:blipFill>
        <p:spPr>
          <a:xfrm>
            <a:off x="841450" y="1700808"/>
            <a:ext cx="10364788" cy="719523"/>
          </a:xfrm>
          <a:prstGeom prst="rect">
            <a:avLst/>
          </a:prstGeom>
        </p:spPr>
      </p:pic>
    </p:spTree>
    <p:extLst>
      <p:ext uri="{BB962C8B-B14F-4D97-AF65-F5344CB8AC3E}">
        <p14:creationId xmlns:p14="http://schemas.microsoft.com/office/powerpoint/2010/main" xmlns="" val="34034587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AU" dirty="0" smtClean="0"/>
              <a:t>Enhanced </a:t>
            </a:r>
            <a:r>
              <a:rPr lang="en-AU" dirty="0" err="1" smtClean="0"/>
              <a:t>ShockBurst</a:t>
            </a:r>
            <a:r>
              <a:rPr lang="en-AU" dirty="0" smtClean="0"/>
              <a:t> Packet</a:t>
            </a:r>
          </a:p>
          <a:p>
            <a:endParaRPr lang="en-AU" dirty="0"/>
          </a:p>
        </p:txBody>
      </p:sp>
      <p:sp>
        <p:nvSpPr>
          <p:cNvPr id="4" name="Title 3"/>
          <p:cNvSpPr>
            <a:spLocks noGrp="1"/>
          </p:cNvSpPr>
          <p:nvPr>
            <p:ph type="title"/>
          </p:nvPr>
        </p:nvSpPr>
        <p:spPr/>
        <p:txBody>
          <a:bodyPr/>
          <a:lstStyle/>
          <a:p>
            <a:r>
              <a:rPr lang="en-AU" dirty="0"/>
              <a:t>Attack on a Drone’s Radio Control (RC) Link</a:t>
            </a:r>
          </a:p>
        </p:txBody>
      </p:sp>
      <p:pic>
        <p:nvPicPr>
          <p:cNvPr id="5" name="Content Placeholder 4"/>
          <p:cNvPicPr>
            <a:picLocks noGrp="1"/>
          </p:cNvPicPr>
          <p:nvPr>
            <p:ph idx="1"/>
          </p:nvPr>
        </p:nvPicPr>
        <p:blipFill rotWithShape="1">
          <a:blip r:embed="rId2" cstate="print"/>
          <a:srcRect l="9502"/>
          <a:stretch/>
        </p:blipFill>
        <p:spPr bwMode="auto">
          <a:xfrm>
            <a:off x="1559496" y="2060848"/>
            <a:ext cx="8954110" cy="2366972"/>
          </a:xfrm>
          <a:prstGeom prst="rect">
            <a:avLst/>
          </a:prstGeom>
          <a:ln>
            <a:noFill/>
          </a:ln>
          <a:extLst>
            <a:ext uri="{53640926-AAD7-44D8-BBD7-CCE9431645EC}">
              <a14:shadowObscured xmlns:a14="http://schemas.microsoft.com/office/drawing/2010/main" xmlns=""/>
            </a:ext>
          </a:extLst>
        </p:spPr>
      </p:pic>
      <p:sp>
        <p:nvSpPr>
          <p:cNvPr id="7" name="Rectangle 6"/>
          <p:cNvSpPr/>
          <p:nvPr/>
        </p:nvSpPr>
        <p:spPr>
          <a:xfrm>
            <a:off x="1415480" y="1412776"/>
            <a:ext cx="8856984" cy="369332"/>
          </a:xfrm>
          <a:prstGeom prst="rect">
            <a:avLst/>
          </a:prstGeom>
        </p:spPr>
        <p:txBody>
          <a:bodyPr wrap="square">
            <a:spAutoFit/>
          </a:bodyPr>
          <a:lstStyle/>
          <a:p>
            <a:r>
              <a:rPr lang="en-AU" dirty="0" smtClean="0"/>
              <a:t>What the manual says is:</a:t>
            </a:r>
            <a:endParaRPr lang="en-AU" dirty="0"/>
          </a:p>
        </p:txBody>
      </p:sp>
      <p:sp>
        <p:nvSpPr>
          <p:cNvPr id="8" name="Rectangle 7"/>
          <p:cNvSpPr/>
          <p:nvPr/>
        </p:nvSpPr>
        <p:spPr>
          <a:xfrm>
            <a:off x="1415480" y="4869160"/>
            <a:ext cx="8856984" cy="707886"/>
          </a:xfrm>
          <a:prstGeom prst="rect">
            <a:avLst/>
          </a:prstGeom>
        </p:spPr>
        <p:txBody>
          <a:bodyPr wrap="square">
            <a:spAutoFit/>
          </a:bodyPr>
          <a:lstStyle/>
          <a:p>
            <a:r>
              <a:rPr lang="en-AU" sz="2000" dirty="0" smtClean="0"/>
              <a:t>What in reality is:</a:t>
            </a:r>
          </a:p>
          <a:p>
            <a:r>
              <a:rPr lang="en-AU" sz="2000" dirty="0"/>
              <a:t>I</a:t>
            </a:r>
            <a:r>
              <a:rPr lang="en-AU" sz="2000" dirty="0" smtClean="0"/>
              <a:t>f </a:t>
            </a:r>
            <a:r>
              <a:rPr lang="en-AU" sz="2000" dirty="0"/>
              <a:t>we write ‘00’ to the AW register, the address length will be set to 2 </a:t>
            </a:r>
            <a:r>
              <a:rPr lang="en-AU" sz="2000" dirty="0" smtClean="0"/>
              <a:t>bytes.</a:t>
            </a:r>
            <a:endParaRPr lang="en-AU" sz="2000" dirty="0"/>
          </a:p>
        </p:txBody>
      </p:sp>
    </p:spTree>
    <p:extLst>
      <p:ext uri="{BB962C8B-B14F-4D97-AF65-F5344CB8AC3E}">
        <p14:creationId xmlns:p14="http://schemas.microsoft.com/office/powerpoint/2010/main" xmlns="" val="6984468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AU" dirty="0" smtClean="0"/>
              <a:t>Enhanced </a:t>
            </a:r>
            <a:r>
              <a:rPr lang="en-AU" dirty="0" err="1" smtClean="0"/>
              <a:t>ShockBurst</a:t>
            </a:r>
            <a:r>
              <a:rPr lang="en-AU" dirty="0" smtClean="0"/>
              <a:t> Packet</a:t>
            </a:r>
          </a:p>
          <a:p>
            <a:endParaRPr lang="en-AU" dirty="0"/>
          </a:p>
        </p:txBody>
      </p:sp>
      <p:sp>
        <p:nvSpPr>
          <p:cNvPr id="4" name="Title 3"/>
          <p:cNvSpPr>
            <a:spLocks noGrp="1"/>
          </p:cNvSpPr>
          <p:nvPr>
            <p:ph type="title"/>
          </p:nvPr>
        </p:nvSpPr>
        <p:spPr/>
        <p:txBody>
          <a:bodyPr/>
          <a:lstStyle/>
          <a:p>
            <a:r>
              <a:rPr lang="en-AU" dirty="0"/>
              <a:t>Attack on a Drone’s Radio Control (RC) Link</a:t>
            </a:r>
          </a:p>
        </p:txBody>
      </p:sp>
      <p:sp>
        <p:nvSpPr>
          <p:cNvPr id="5" name="Content Placeholder 4"/>
          <p:cNvSpPr>
            <a:spLocks noGrp="1"/>
          </p:cNvSpPr>
          <p:nvPr>
            <p:ph idx="1"/>
          </p:nvPr>
        </p:nvSpPr>
        <p:spPr>
          <a:xfrm>
            <a:off x="1127448" y="2708920"/>
            <a:ext cx="10365026" cy="3488134"/>
          </a:xfrm>
          <a:prstGeom prst="rect">
            <a:avLst/>
          </a:prstGeom>
        </p:spPr>
        <p:txBody>
          <a:bodyPr wrap="square">
            <a:spAutoFit/>
          </a:bodyPr>
          <a:lstStyle/>
          <a:p>
            <a:pPr>
              <a:lnSpc>
                <a:spcPct val="150000"/>
              </a:lnSpc>
            </a:pPr>
            <a:r>
              <a:rPr lang="en-AU" sz="2000" dirty="0" smtClean="0"/>
              <a:t>So We can set </a:t>
            </a:r>
            <a:r>
              <a:rPr lang="en-AU" sz="2000" dirty="0"/>
              <a:t>the receiver address to be 0x00AA or 0x0055. </a:t>
            </a:r>
            <a:endParaRPr lang="en-AU" sz="2000" dirty="0" smtClean="0"/>
          </a:p>
          <a:p>
            <a:pPr>
              <a:lnSpc>
                <a:spcPct val="150000"/>
              </a:lnSpc>
            </a:pPr>
            <a:r>
              <a:rPr lang="en-AU" sz="2000" dirty="0" smtClean="0"/>
              <a:t>The </a:t>
            </a:r>
            <a:r>
              <a:rPr lang="en-AU" sz="2000" dirty="0"/>
              <a:t>receiver’s address becomes the same as the data packet’s first two </a:t>
            </a:r>
            <a:r>
              <a:rPr lang="en-AU" sz="2000" dirty="0" smtClean="0"/>
              <a:t>bytes</a:t>
            </a:r>
          </a:p>
          <a:p>
            <a:pPr>
              <a:lnSpc>
                <a:spcPct val="150000"/>
              </a:lnSpc>
            </a:pPr>
            <a:r>
              <a:rPr lang="en-AU" sz="2000" dirty="0" smtClean="0"/>
              <a:t>All </a:t>
            </a:r>
            <a:r>
              <a:rPr lang="en-AU" sz="2000" dirty="0"/>
              <a:t>data packets will be </a:t>
            </a:r>
            <a:r>
              <a:rPr lang="en-AU" sz="2000" dirty="0" smtClean="0"/>
              <a:t>received</a:t>
            </a:r>
          </a:p>
          <a:p>
            <a:pPr>
              <a:lnSpc>
                <a:spcPct val="150000"/>
              </a:lnSpc>
            </a:pPr>
            <a:r>
              <a:rPr lang="en-AU" sz="2000" dirty="0" smtClean="0"/>
              <a:t>The </a:t>
            </a:r>
            <a:r>
              <a:rPr lang="en-AU" sz="2000" dirty="0"/>
              <a:t>preamble in this case is interpreted as the “</a:t>
            </a:r>
            <a:r>
              <a:rPr lang="en-AU" sz="2000" dirty="0" smtClean="0"/>
              <a:t>address”</a:t>
            </a:r>
          </a:p>
          <a:p>
            <a:pPr>
              <a:lnSpc>
                <a:spcPct val="150000"/>
              </a:lnSpc>
            </a:pPr>
            <a:r>
              <a:rPr lang="en-AU" sz="2000" dirty="0" smtClean="0"/>
              <a:t>The </a:t>
            </a:r>
            <a:r>
              <a:rPr lang="en-AU" sz="2000" dirty="0"/>
              <a:t>actual address of the data packet is interpreted as the “payload” and become </a:t>
            </a:r>
            <a:r>
              <a:rPr lang="en-AU" sz="2000" dirty="0" smtClean="0"/>
              <a:t>accessible</a:t>
            </a:r>
          </a:p>
        </p:txBody>
      </p:sp>
      <p:pic>
        <p:nvPicPr>
          <p:cNvPr id="6" name="Content Placeholder 4"/>
          <p:cNvPicPr>
            <a:picLocks noGrp="1"/>
          </p:cNvPicPr>
          <p:nvPr>
            <p:ph idx="1"/>
          </p:nvPr>
        </p:nvPicPr>
        <p:blipFill>
          <a:blip r:embed="rId2" cstate="print"/>
          <a:stretch>
            <a:fillRect/>
          </a:stretch>
        </p:blipFill>
        <p:spPr>
          <a:xfrm>
            <a:off x="1199456" y="1701365"/>
            <a:ext cx="10364788" cy="719523"/>
          </a:xfrm>
          <a:prstGeom prst="rect">
            <a:avLst/>
          </a:prstGeom>
        </p:spPr>
      </p:pic>
    </p:spTree>
    <p:extLst>
      <p:ext uri="{BB962C8B-B14F-4D97-AF65-F5344CB8AC3E}">
        <p14:creationId xmlns:p14="http://schemas.microsoft.com/office/powerpoint/2010/main" xmlns="" val="14411292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162" y="1687278"/>
            <a:ext cx="4101717" cy="4256322"/>
          </a:xfrm>
        </p:spPr>
        <p:txBody>
          <a:bodyPr/>
          <a:lstStyle/>
          <a:p>
            <a:pPr>
              <a:lnSpc>
                <a:spcPct val="150000"/>
              </a:lnSpc>
            </a:pPr>
            <a:r>
              <a:rPr lang="en-AU" cap="small" dirty="0"/>
              <a:t>Step 1: Configure nRF24L01+ receiver </a:t>
            </a:r>
            <a:endParaRPr lang="en-AU" dirty="0"/>
          </a:p>
          <a:p>
            <a:pPr marL="342900" lvl="2" indent="0">
              <a:lnSpc>
                <a:spcPct val="150000"/>
              </a:lnSpc>
              <a:buNone/>
            </a:pPr>
            <a:r>
              <a:rPr lang="en-AU" sz="2000" dirty="0"/>
              <a:t>Set the receiver address width to be 2 bytes. Write 0x00AA or 0x0055 to the AW register. </a:t>
            </a:r>
            <a:r>
              <a:rPr lang="en-AU" sz="2000" dirty="0" smtClean="0"/>
              <a:t>Turn </a:t>
            </a:r>
            <a:r>
              <a:rPr lang="en-AU" sz="2000" dirty="0"/>
              <a:t>off the Cyclic Redundancy Check (CRC</a:t>
            </a:r>
            <a:r>
              <a:rPr lang="en-AU" sz="2000" dirty="0" smtClean="0"/>
              <a:t>).</a:t>
            </a:r>
          </a:p>
          <a:p>
            <a:endParaRPr lang="en-AU" dirty="0"/>
          </a:p>
          <a:p>
            <a:pPr marL="168275" lvl="1" indent="0">
              <a:buNone/>
            </a:pPr>
            <a:endParaRPr lang="en-AU" dirty="0" smtClean="0"/>
          </a:p>
        </p:txBody>
      </p:sp>
      <p:sp>
        <p:nvSpPr>
          <p:cNvPr id="3" name="Text Placeholder 2"/>
          <p:cNvSpPr>
            <a:spLocks noGrp="1"/>
          </p:cNvSpPr>
          <p:nvPr>
            <p:ph type="body" idx="10"/>
          </p:nvPr>
        </p:nvSpPr>
        <p:spPr/>
        <p:txBody>
          <a:bodyPr/>
          <a:lstStyle/>
          <a:p>
            <a:r>
              <a:rPr lang="en-US" dirty="0" smtClean="0"/>
              <a:t>Attack Steps</a:t>
            </a:r>
            <a:endParaRPr lang="en-AU" dirty="0"/>
          </a:p>
        </p:txBody>
      </p:sp>
      <p:sp>
        <p:nvSpPr>
          <p:cNvPr id="4" name="Title 3"/>
          <p:cNvSpPr>
            <a:spLocks noGrp="1"/>
          </p:cNvSpPr>
          <p:nvPr>
            <p:ph type="title"/>
          </p:nvPr>
        </p:nvSpPr>
        <p:spPr/>
        <p:txBody>
          <a:bodyPr/>
          <a:lstStyle/>
          <a:p>
            <a:r>
              <a:rPr lang="en-AU" dirty="0"/>
              <a:t>Attack on a Drone’s Radio Control (RC) Link</a:t>
            </a:r>
          </a:p>
        </p:txBody>
      </p:sp>
      <p:sp>
        <p:nvSpPr>
          <p:cNvPr id="6" name="矩形 5"/>
          <p:cNvSpPr/>
          <p:nvPr/>
        </p:nvSpPr>
        <p:spPr>
          <a:xfrm>
            <a:off x="5519936" y="1005116"/>
            <a:ext cx="6096000" cy="5493812"/>
          </a:xfrm>
          <a:prstGeom prst="rect">
            <a:avLst/>
          </a:prstGeom>
        </p:spPr>
        <p:txBody>
          <a:bodyPr>
            <a:spAutoFit/>
          </a:bodyPr>
          <a:lstStyle/>
          <a:p>
            <a:pPr>
              <a:lnSpc>
                <a:spcPct val="150000"/>
              </a:lnSpc>
            </a:pPr>
            <a:r>
              <a:rPr lang="en-AU" dirty="0" smtClean="0"/>
              <a:t>uint64_t pipe = 0x00aa;</a:t>
            </a:r>
          </a:p>
          <a:p>
            <a:pPr>
              <a:lnSpc>
                <a:spcPct val="150000"/>
              </a:lnSpc>
            </a:pPr>
            <a:r>
              <a:rPr lang="en-AU" dirty="0" smtClean="0"/>
              <a:t>byte buff[32];</a:t>
            </a:r>
          </a:p>
          <a:p>
            <a:pPr>
              <a:lnSpc>
                <a:spcPct val="150000"/>
              </a:lnSpc>
            </a:pPr>
            <a:r>
              <a:rPr lang="en-AU" dirty="0" smtClean="0"/>
              <a:t>byte </a:t>
            </a:r>
            <a:r>
              <a:rPr lang="en-AU" dirty="0" err="1" smtClean="0"/>
              <a:t>chan</a:t>
            </a:r>
            <a:r>
              <a:rPr lang="en-AU" dirty="0" smtClean="0"/>
              <a:t>=10;</a:t>
            </a:r>
          </a:p>
          <a:p>
            <a:pPr>
              <a:lnSpc>
                <a:spcPct val="150000"/>
              </a:lnSpc>
            </a:pPr>
            <a:r>
              <a:rPr lang="en-AU" dirty="0" smtClean="0"/>
              <a:t>byte </a:t>
            </a:r>
            <a:r>
              <a:rPr lang="en-AU" dirty="0" err="1" smtClean="0"/>
              <a:t>len</a:t>
            </a:r>
            <a:r>
              <a:rPr lang="en-AU" dirty="0" smtClean="0"/>
              <a:t> = 32;</a:t>
            </a:r>
          </a:p>
          <a:p>
            <a:pPr>
              <a:lnSpc>
                <a:spcPct val="150000"/>
              </a:lnSpc>
            </a:pPr>
            <a:r>
              <a:rPr lang="en-AU" dirty="0" smtClean="0"/>
              <a:t>byte </a:t>
            </a:r>
            <a:r>
              <a:rPr lang="en-AU" dirty="0" err="1" smtClean="0"/>
              <a:t>addr_len</a:t>
            </a:r>
            <a:r>
              <a:rPr lang="en-AU" dirty="0" smtClean="0"/>
              <a:t> = 2;</a:t>
            </a:r>
          </a:p>
          <a:p>
            <a:pPr>
              <a:lnSpc>
                <a:spcPct val="150000"/>
              </a:lnSpc>
            </a:pPr>
            <a:r>
              <a:rPr lang="en-AU" dirty="0" smtClean="0"/>
              <a:t>void </a:t>
            </a:r>
            <a:r>
              <a:rPr lang="en-AU" dirty="0" err="1" smtClean="0"/>
              <a:t>set_nrf</a:t>
            </a:r>
            <a:r>
              <a:rPr lang="en-AU" dirty="0" smtClean="0"/>
              <a:t>(){</a:t>
            </a:r>
          </a:p>
          <a:p>
            <a:pPr>
              <a:lnSpc>
                <a:spcPct val="150000"/>
              </a:lnSpc>
            </a:pPr>
            <a:r>
              <a:rPr lang="en-AU" dirty="0" smtClean="0"/>
              <a:t>  </a:t>
            </a:r>
            <a:r>
              <a:rPr lang="en-AU" dirty="0" err="1" smtClean="0"/>
              <a:t>radio.setDataRate</a:t>
            </a:r>
            <a:r>
              <a:rPr lang="en-AU" dirty="0" smtClean="0"/>
              <a:t>(RF24_250KBPS);</a:t>
            </a:r>
          </a:p>
          <a:p>
            <a:pPr>
              <a:lnSpc>
                <a:spcPct val="150000"/>
              </a:lnSpc>
            </a:pPr>
            <a:r>
              <a:rPr lang="en-AU" dirty="0" smtClean="0"/>
              <a:t>  </a:t>
            </a:r>
            <a:r>
              <a:rPr lang="en-AU" dirty="0" err="1" smtClean="0"/>
              <a:t>radio.setCRCLength</a:t>
            </a:r>
            <a:r>
              <a:rPr lang="en-AU" dirty="0" smtClean="0"/>
              <a:t>(RF24_CRC_DISABLED);</a:t>
            </a:r>
          </a:p>
          <a:p>
            <a:pPr>
              <a:lnSpc>
                <a:spcPct val="150000"/>
              </a:lnSpc>
            </a:pPr>
            <a:r>
              <a:rPr lang="en-AU" dirty="0" smtClean="0"/>
              <a:t>  </a:t>
            </a:r>
            <a:r>
              <a:rPr lang="en-AU" dirty="0" err="1" smtClean="0"/>
              <a:t>radio.setAddressWidth</a:t>
            </a:r>
            <a:r>
              <a:rPr lang="en-AU" dirty="0" smtClean="0"/>
              <a:t>(</a:t>
            </a:r>
            <a:r>
              <a:rPr lang="en-AU" dirty="0" err="1" smtClean="0"/>
              <a:t>addr_len</a:t>
            </a:r>
            <a:r>
              <a:rPr lang="en-AU" dirty="0" smtClean="0"/>
              <a:t>);</a:t>
            </a:r>
          </a:p>
          <a:p>
            <a:pPr>
              <a:lnSpc>
                <a:spcPct val="150000"/>
              </a:lnSpc>
            </a:pPr>
            <a:r>
              <a:rPr lang="en-AU" dirty="0" smtClean="0"/>
              <a:t>  </a:t>
            </a:r>
            <a:r>
              <a:rPr lang="en-AU" dirty="0" err="1" smtClean="0"/>
              <a:t>radio.setPayloadSize</a:t>
            </a:r>
            <a:r>
              <a:rPr lang="en-AU" dirty="0" smtClean="0"/>
              <a:t>(</a:t>
            </a:r>
            <a:r>
              <a:rPr lang="en-AU" dirty="0" err="1" smtClean="0"/>
              <a:t>len</a:t>
            </a:r>
            <a:r>
              <a:rPr lang="en-AU" dirty="0" smtClean="0"/>
              <a:t>);</a:t>
            </a:r>
          </a:p>
          <a:p>
            <a:pPr>
              <a:lnSpc>
                <a:spcPct val="150000"/>
              </a:lnSpc>
            </a:pPr>
            <a:r>
              <a:rPr lang="en-AU" dirty="0" smtClean="0"/>
              <a:t>  </a:t>
            </a:r>
            <a:r>
              <a:rPr lang="en-AU" dirty="0" err="1" smtClean="0"/>
              <a:t>radio.setChannel</a:t>
            </a:r>
            <a:r>
              <a:rPr lang="en-AU" dirty="0" smtClean="0"/>
              <a:t>(</a:t>
            </a:r>
            <a:r>
              <a:rPr lang="en-AU" dirty="0" err="1" smtClean="0"/>
              <a:t>chan</a:t>
            </a:r>
            <a:r>
              <a:rPr lang="en-AU" dirty="0" smtClean="0"/>
              <a:t>);</a:t>
            </a:r>
          </a:p>
          <a:p>
            <a:pPr>
              <a:lnSpc>
                <a:spcPct val="150000"/>
              </a:lnSpc>
            </a:pPr>
            <a:r>
              <a:rPr lang="en-AU" dirty="0" smtClean="0"/>
              <a:t>  </a:t>
            </a:r>
            <a:r>
              <a:rPr lang="en-AU" dirty="0" err="1" smtClean="0"/>
              <a:t>radio.openReadingPipe</a:t>
            </a:r>
            <a:r>
              <a:rPr lang="en-AU" dirty="0" smtClean="0"/>
              <a:t>(1, pipe);</a:t>
            </a:r>
          </a:p>
          <a:p>
            <a:pPr>
              <a:lnSpc>
                <a:spcPct val="150000"/>
              </a:lnSpc>
            </a:pPr>
            <a:r>
              <a:rPr lang="en-AU" dirty="0" err="1" smtClean="0"/>
              <a:t>radio.startListening</a:t>
            </a:r>
            <a:r>
              <a:rPr lang="en-AU" dirty="0" smtClean="0"/>
              <a:t>();  </a:t>
            </a:r>
            <a:r>
              <a:rPr lang="en-AU" dirty="0" smtClean="0"/>
              <a:t>}</a:t>
            </a:r>
            <a:endParaRPr lang="en-AU" dirty="0"/>
          </a:p>
        </p:txBody>
      </p:sp>
    </p:spTree>
    <p:extLst>
      <p:ext uri="{BB962C8B-B14F-4D97-AF65-F5344CB8AC3E}">
        <p14:creationId xmlns:p14="http://schemas.microsoft.com/office/powerpoint/2010/main" xmlns="" val="376844197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162" y="1340768"/>
            <a:ext cx="10365026" cy="432048"/>
          </a:xfrm>
        </p:spPr>
        <p:txBody>
          <a:bodyPr/>
          <a:lstStyle/>
          <a:p>
            <a:r>
              <a:rPr lang="en-AU" cap="small" dirty="0" smtClean="0"/>
              <a:t>Step </a:t>
            </a:r>
            <a:r>
              <a:rPr lang="en-AU" cap="small" dirty="0"/>
              <a:t>2: Detect the air data packet’s </a:t>
            </a:r>
            <a:r>
              <a:rPr lang="en-AU" cap="small" dirty="0" smtClean="0"/>
              <a:t>parameters</a:t>
            </a:r>
          </a:p>
          <a:p>
            <a:endParaRPr lang="en-AU" dirty="0"/>
          </a:p>
          <a:p>
            <a:pPr marL="168275" lvl="1" indent="0">
              <a:buNone/>
            </a:pPr>
            <a:endParaRPr lang="en-AU" dirty="0" smtClean="0"/>
          </a:p>
        </p:txBody>
      </p:sp>
      <p:sp>
        <p:nvSpPr>
          <p:cNvPr id="3" name="Text Placeholder 2"/>
          <p:cNvSpPr>
            <a:spLocks noGrp="1"/>
          </p:cNvSpPr>
          <p:nvPr>
            <p:ph type="body" idx="10"/>
          </p:nvPr>
        </p:nvSpPr>
        <p:spPr/>
        <p:txBody>
          <a:bodyPr/>
          <a:lstStyle/>
          <a:p>
            <a:r>
              <a:rPr lang="en-US" dirty="0" smtClean="0"/>
              <a:t>Attack Steps</a:t>
            </a:r>
            <a:endParaRPr lang="en-AU" dirty="0" smtClean="0"/>
          </a:p>
          <a:p>
            <a:endParaRPr lang="en-AU" dirty="0"/>
          </a:p>
        </p:txBody>
      </p:sp>
      <p:sp>
        <p:nvSpPr>
          <p:cNvPr id="4" name="Title 3"/>
          <p:cNvSpPr>
            <a:spLocks noGrp="1"/>
          </p:cNvSpPr>
          <p:nvPr>
            <p:ph type="title"/>
          </p:nvPr>
        </p:nvSpPr>
        <p:spPr/>
        <p:txBody>
          <a:bodyPr/>
          <a:lstStyle/>
          <a:p>
            <a:r>
              <a:rPr lang="en-AU" dirty="0"/>
              <a:t>Attack on a Drone’s Radio Control (RC) Link</a:t>
            </a:r>
          </a:p>
        </p:txBody>
      </p:sp>
      <p:pic>
        <p:nvPicPr>
          <p:cNvPr id="5" name="Picture 4" descr="C:\Users\XChen\Dropbox\Shared folders\Shared with myself\bitcraze hacking\pictures\air_data.png"/>
          <p:cNvPicPr/>
          <p:nvPr/>
        </p:nvPicPr>
        <p:blipFill rotWithShape="1">
          <a:blip r:embed="rId2" cstate="print">
            <a:extLst>
              <a:ext uri="{28A0092B-C50C-407E-A947-70E740481C1C}">
                <a14:useLocalDpi xmlns:a14="http://schemas.microsoft.com/office/drawing/2010/main" xmlns="" val="0"/>
              </a:ext>
            </a:extLst>
          </a:blip>
          <a:srcRect r="3305"/>
          <a:stretch/>
        </p:blipFill>
        <p:spPr bwMode="auto">
          <a:xfrm>
            <a:off x="1100683" y="1772816"/>
            <a:ext cx="8563809" cy="4320480"/>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08027143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162" y="1340768"/>
            <a:ext cx="10365026" cy="432048"/>
          </a:xfrm>
        </p:spPr>
        <p:txBody>
          <a:bodyPr/>
          <a:lstStyle/>
          <a:p>
            <a:r>
              <a:rPr lang="en-AU" cap="small" dirty="0" smtClean="0"/>
              <a:t>Step </a:t>
            </a:r>
            <a:r>
              <a:rPr lang="en-AU" cap="small" dirty="0"/>
              <a:t>2: Detect the air data packet’s </a:t>
            </a:r>
            <a:r>
              <a:rPr lang="en-AU" cap="small" dirty="0" smtClean="0"/>
              <a:t>parameters</a:t>
            </a:r>
          </a:p>
          <a:p>
            <a:endParaRPr lang="en-AU" dirty="0"/>
          </a:p>
          <a:p>
            <a:pPr marL="168275" lvl="1" indent="0">
              <a:buNone/>
            </a:pPr>
            <a:endParaRPr lang="en-AU" dirty="0" smtClean="0"/>
          </a:p>
        </p:txBody>
      </p:sp>
      <p:sp>
        <p:nvSpPr>
          <p:cNvPr id="3" name="Text Placeholder 2"/>
          <p:cNvSpPr>
            <a:spLocks noGrp="1"/>
          </p:cNvSpPr>
          <p:nvPr>
            <p:ph type="body" idx="10"/>
          </p:nvPr>
        </p:nvSpPr>
        <p:spPr/>
        <p:txBody>
          <a:bodyPr/>
          <a:lstStyle/>
          <a:p>
            <a:r>
              <a:rPr lang="en-US" dirty="0" smtClean="0"/>
              <a:t>Attack Steps</a:t>
            </a:r>
            <a:endParaRPr lang="en-AU" dirty="0" smtClean="0"/>
          </a:p>
          <a:p>
            <a:endParaRPr lang="en-AU" dirty="0"/>
          </a:p>
        </p:txBody>
      </p:sp>
      <p:sp>
        <p:nvSpPr>
          <p:cNvPr id="4" name="Title 3"/>
          <p:cNvSpPr>
            <a:spLocks noGrp="1"/>
          </p:cNvSpPr>
          <p:nvPr>
            <p:ph type="title"/>
          </p:nvPr>
        </p:nvSpPr>
        <p:spPr/>
        <p:txBody>
          <a:bodyPr/>
          <a:lstStyle/>
          <a:p>
            <a:r>
              <a:rPr lang="en-AU" dirty="0"/>
              <a:t>Attack on a Drone’s Radio Control (RC) Link</a:t>
            </a:r>
          </a:p>
        </p:txBody>
      </p:sp>
      <p:pic>
        <p:nvPicPr>
          <p:cNvPr id="2050" name="Picture 2"/>
          <p:cNvPicPr>
            <a:picLocks noChangeAspect="1" noChangeArrowheads="1"/>
          </p:cNvPicPr>
          <p:nvPr/>
        </p:nvPicPr>
        <p:blipFill>
          <a:blip r:embed="rId2" cstate="print"/>
          <a:srcRect/>
          <a:stretch>
            <a:fillRect/>
          </a:stretch>
        </p:blipFill>
        <p:spPr bwMode="auto">
          <a:xfrm>
            <a:off x="623392" y="1988840"/>
            <a:ext cx="11153775" cy="6000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51384" y="2852936"/>
            <a:ext cx="10668000" cy="1019175"/>
          </a:xfrm>
          <a:prstGeom prst="rect">
            <a:avLst/>
          </a:prstGeom>
          <a:noFill/>
          <a:ln w="9525">
            <a:noFill/>
            <a:miter lim="800000"/>
            <a:headEnd/>
            <a:tailEnd/>
          </a:ln>
        </p:spPr>
      </p:pic>
      <p:sp>
        <p:nvSpPr>
          <p:cNvPr id="8" name="矩形 7"/>
          <p:cNvSpPr/>
          <p:nvPr/>
        </p:nvSpPr>
        <p:spPr>
          <a:xfrm>
            <a:off x="1127448" y="4005064"/>
            <a:ext cx="4032448" cy="2031325"/>
          </a:xfrm>
          <a:prstGeom prst="rect">
            <a:avLst/>
          </a:prstGeom>
        </p:spPr>
        <p:txBody>
          <a:bodyPr wrap="square">
            <a:spAutoFit/>
          </a:bodyPr>
          <a:lstStyle/>
          <a:p>
            <a:r>
              <a:rPr lang="en-AU" dirty="0" smtClean="0"/>
              <a:t>void RF24::</a:t>
            </a:r>
            <a:r>
              <a:rPr lang="en-AU" dirty="0" err="1" smtClean="0"/>
              <a:t>setAutoAck</a:t>
            </a:r>
            <a:r>
              <a:rPr lang="en-AU" dirty="0" smtClean="0"/>
              <a:t>(</a:t>
            </a:r>
            <a:r>
              <a:rPr lang="en-AU" dirty="0" err="1" smtClean="0"/>
              <a:t>bool</a:t>
            </a:r>
            <a:r>
              <a:rPr lang="en-AU" dirty="0" smtClean="0"/>
              <a:t> enable)</a:t>
            </a:r>
          </a:p>
          <a:p>
            <a:r>
              <a:rPr lang="en-AU" dirty="0" smtClean="0"/>
              <a:t>{</a:t>
            </a:r>
          </a:p>
          <a:p>
            <a:r>
              <a:rPr lang="en-AU" dirty="0" smtClean="0"/>
              <a:t>  if ( enable )</a:t>
            </a:r>
          </a:p>
          <a:p>
            <a:r>
              <a:rPr lang="en-AU" dirty="0" smtClean="0"/>
              <a:t>    </a:t>
            </a:r>
            <a:r>
              <a:rPr lang="en-AU" dirty="0" err="1" smtClean="0"/>
              <a:t>write_register</a:t>
            </a:r>
            <a:r>
              <a:rPr lang="en-AU" dirty="0" smtClean="0"/>
              <a:t>(EN_AA, 0b111111);</a:t>
            </a:r>
          </a:p>
          <a:p>
            <a:r>
              <a:rPr lang="en-AU" dirty="0" smtClean="0"/>
              <a:t>  else</a:t>
            </a:r>
          </a:p>
          <a:p>
            <a:r>
              <a:rPr lang="en-AU" dirty="0" smtClean="0"/>
              <a:t>    </a:t>
            </a:r>
            <a:r>
              <a:rPr lang="en-AU" dirty="0" err="1" smtClean="0"/>
              <a:t>write_register</a:t>
            </a:r>
            <a:r>
              <a:rPr lang="en-AU" dirty="0" smtClean="0"/>
              <a:t>(EN_AA, 0);</a:t>
            </a:r>
          </a:p>
          <a:p>
            <a:r>
              <a:rPr lang="en-AU" dirty="0" smtClean="0"/>
              <a:t>}</a:t>
            </a:r>
            <a:endParaRPr lang="en-AU" dirty="0"/>
          </a:p>
        </p:txBody>
      </p:sp>
      <p:sp>
        <p:nvSpPr>
          <p:cNvPr id="9" name="矩形 8"/>
          <p:cNvSpPr/>
          <p:nvPr/>
        </p:nvSpPr>
        <p:spPr>
          <a:xfrm>
            <a:off x="7176120" y="4005064"/>
            <a:ext cx="2246128" cy="369332"/>
          </a:xfrm>
          <a:prstGeom prst="rect">
            <a:avLst/>
          </a:prstGeom>
        </p:spPr>
        <p:txBody>
          <a:bodyPr wrap="none">
            <a:spAutoFit/>
          </a:bodyPr>
          <a:lstStyle/>
          <a:p>
            <a:r>
              <a:rPr lang="en-AU" dirty="0" smtClean="0"/>
              <a:t>#define ARC         0</a:t>
            </a:r>
            <a:endParaRPr lang="en-AU" dirty="0"/>
          </a:p>
        </p:txBody>
      </p:sp>
    </p:spTree>
    <p:extLst>
      <p:ext uri="{BB962C8B-B14F-4D97-AF65-F5344CB8AC3E}">
        <p14:creationId xmlns:p14="http://schemas.microsoft.com/office/powerpoint/2010/main" xmlns="" val="108027143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162" y="1340768"/>
            <a:ext cx="10365026" cy="432048"/>
          </a:xfrm>
        </p:spPr>
        <p:txBody>
          <a:bodyPr/>
          <a:lstStyle/>
          <a:p>
            <a:r>
              <a:rPr lang="en-AU" cap="small" dirty="0" smtClean="0"/>
              <a:t>Step </a:t>
            </a:r>
            <a:r>
              <a:rPr lang="en-AU" cap="small" dirty="0"/>
              <a:t>2: Detect the air data packet’s </a:t>
            </a:r>
            <a:r>
              <a:rPr lang="en-AU" cap="small" dirty="0" smtClean="0"/>
              <a:t>parameters</a:t>
            </a:r>
          </a:p>
          <a:p>
            <a:endParaRPr lang="en-AU" dirty="0"/>
          </a:p>
          <a:p>
            <a:pPr marL="168275" lvl="1" indent="0">
              <a:buNone/>
            </a:pPr>
            <a:endParaRPr lang="en-AU" dirty="0" smtClean="0"/>
          </a:p>
        </p:txBody>
      </p:sp>
      <p:sp>
        <p:nvSpPr>
          <p:cNvPr id="3" name="Text Placeholder 2"/>
          <p:cNvSpPr>
            <a:spLocks noGrp="1"/>
          </p:cNvSpPr>
          <p:nvPr>
            <p:ph type="body" idx="10"/>
          </p:nvPr>
        </p:nvSpPr>
        <p:spPr/>
        <p:txBody>
          <a:bodyPr/>
          <a:lstStyle/>
          <a:p>
            <a:r>
              <a:rPr lang="en-US" dirty="0" smtClean="0"/>
              <a:t>Attack Steps</a:t>
            </a:r>
            <a:endParaRPr lang="en-AU" dirty="0" smtClean="0"/>
          </a:p>
          <a:p>
            <a:endParaRPr lang="en-AU" dirty="0"/>
          </a:p>
        </p:txBody>
      </p:sp>
      <p:sp>
        <p:nvSpPr>
          <p:cNvPr id="4" name="Title 3"/>
          <p:cNvSpPr>
            <a:spLocks noGrp="1"/>
          </p:cNvSpPr>
          <p:nvPr>
            <p:ph type="title"/>
          </p:nvPr>
        </p:nvSpPr>
        <p:spPr/>
        <p:txBody>
          <a:bodyPr/>
          <a:lstStyle/>
          <a:p>
            <a:r>
              <a:rPr lang="en-AU" dirty="0"/>
              <a:t>Attack on a Drone’s Radio Control (RC) Link</a:t>
            </a:r>
          </a:p>
        </p:txBody>
      </p:sp>
      <p:pic>
        <p:nvPicPr>
          <p:cNvPr id="3074" name="Picture 2" descr="D:\Dropbox\other projects\BAE\bitcraze hacking\pictures\5bytes.jpg"/>
          <p:cNvPicPr>
            <a:picLocks noChangeAspect="1" noChangeArrowheads="1"/>
          </p:cNvPicPr>
          <p:nvPr/>
        </p:nvPicPr>
        <p:blipFill>
          <a:blip r:embed="rId2" cstate="print"/>
          <a:srcRect/>
          <a:stretch>
            <a:fillRect/>
          </a:stretch>
        </p:blipFill>
        <p:spPr bwMode="auto">
          <a:xfrm>
            <a:off x="1055440" y="1772816"/>
            <a:ext cx="7272808" cy="1955835"/>
          </a:xfrm>
          <a:prstGeom prst="rect">
            <a:avLst/>
          </a:prstGeom>
          <a:noFill/>
        </p:spPr>
      </p:pic>
    </p:spTree>
    <p:extLst>
      <p:ext uri="{BB962C8B-B14F-4D97-AF65-F5344CB8AC3E}">
        <p14:creationId xmlns:p14="http://schemas.microsoft.com/office/powerpoint/2010/main" xmlns="" val="108027143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162" y="1340768"/>
            <a:ext cx="10365026" cy="432048"/>
          </a:xfrm>
        </p:spPr>
        <p:txBody>
          <a:bodyPr/>
          <a:lstStyle/>
          <a:p>
            <a:r>
              <a:rPr lang="en-AU" cap="small" dirty="0"/>
              <a:t>Step 3:  Start receiving the commander packets</a:t>
            </a:r>
            <a:endParaRPr lang="en-AU" dirty="0"/>
          </a:p>
          <a:p>
            <a:endParaRPr lang="en-AU" dirty="0"/>
          </a:p>
          <a:p>
            <a:pPr marL="168275" lvl="1" indent="0">
              <a:buNone/>
            </a:pPr>
            <a:r>
              <a:rPr lang="en-AU" dirty="0"/>
              <a:t>Set the receiver address width to be 5 bytes. Write </a:t>
            </a:r>
            <a:r>
              <a:rPr lang="en-AU" dirty="0" smtClean="0"/>
              <a:t>0xe7e7e7e7e7 </a:t>
            </a:r>
            <a:r>
              <a:rPr lang="en-AU" dirty="0"/>
              <a:t>to the AW register. </a:t>
            </a:r>
            <a:endParaRPr lang="en-AU" dirty="0" smtClean="0"/>
          </a:p>
        </p:txBody>
      </p:sp>
      <p:sp>
        <p:nvSpPr>
          <p:cNvPr id="3" name="Text Placeholder 2"/>
          <p:cNvSpPr>
            <a:spLocks noGrp="1"/>
          </p:cNvSpPr>
          <p:nvPr>
            <p:ph type="body" idx="10"/>
          </p:nvPr>
        </p:nvSpPr>
        <p:spPr/>
        <p:txBody>
          <a:bodyPr/>
          <a:lstStyle/>
          <a:p>
            <a:r>
              <a:rPr lang="en-US" dirty="0" smtClean="0"/>
              <a:t>Attack Steps</a:t>
            </a:r>
            <a:endParaRPr lang="en-AU" dirty="0" smtClean="0"/>
          </a:p>
          <a:p>
            <a:endParaRPr lang="en-AU" dirty="0"/>
          </a:p>
        </p:txBody>
      </p:sp>
      <p:sp>
        <p:nvSpPr>
          <p:cNvPr id="4" name="Title 3"/>
          <p:cNvSpPr>
            <a:spLocks noGrp="1"/>
          </p:cNvSpPr>
          <p:nvPr>
            <p:ph type="title"/>
          </p:nvPr>
        </p:nvSpPr>
        <p:spPr/>
        <p:txBody>
          <a:bodyPr/>
          <a:lstStyle/>
          <a:p>
            <a:r>
              <a:rPr lang="en-AU" dirty="0"/>
              <a:t>Attack on a Drone’s Radio Control (RC) Link</a:t>
            </a:r>
          </a:p>
        </p:txBody>
      </p:sp>
      <p:sp>
        <p:nvSpPr>
          <p:cNvPr id="6" name="Rectangle 8"/>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dirty="0"/>
          </a:p>
        </p:txBody>
      </p:sp>
      <p:grpSp>
        <p:nvGrpSpPr>
          <p:cNvPr id="7" name="Group 3"/>
          <p:cNvGrpSpPr>
            <a:grpSpLocks noChangeAspect="1"/>
          </p:cNvGrpSpPr>
          <p:nvPr/>
        </p:nvGrpSpPr>
        <p:grpSpPr bwMode="auto">
          <a:xfrm>
            <a:off x="781185" y="2921724"/>
            <a:ext cx="10400984" cy="2050438"/>
            <a:chOff x="1584" y="1650"/>
            <a:chExt cx="8737" cy="1723"/>
          </a:xfrm>
        </p:grpSpPr>
        <p:sp>
          <p:nvSpPr>
            <p:cNvPr id="8" name="AutoShape 7"/>
            <p:cNvSpPr>
              <a:spLocks noChangeAspect="1" noChangeArrowheads="1" noTextEdit="1"/>
            </p:cNvSpPr>
            <p:nvPr/>
          </p:nvSpPr>
          <p:spPr bwMode="auto">
            <a:xfrm>
              <a:off x="1584" y="1650"/>
              <a:ext cx="8737" cy="172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pic>
          <p:nvPicPr>
            <p:cNvPr id="3078" name="Picture 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84" y="2383"/>
              <a:ext cx="8737" cy="99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AutoShape 5"/>
            <p:cNvSpPr>
              <a:spLocks/>
            </p:cNvSpPr>
            <p:nvPr/>
          </p:nvSpPr>
          <p:spPr bwMode="auto">
            <a:xfrm rot="5400000">
              <a:off x="6135" y="1065"/>
              <a:ext cx="209" cy="2340"/>
            </a:xfrm>
            <a:prstGeom prst="leftBrace">
              <a:avLst>
                <a:gd name="adj1" fmla="val 93301"/>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sp>
          <p:nvSpPr>
            <p:cNvPr id="10" name="Text Box 4"/>
            <p:cNvSpPr txBox="1">
              <a:spLocks noChangeArrowheads="1"/>
            </p:cNvSpPr>
            <p:nvPr/>
          </p:nvSpPr>
          <p:spPr bwMode="auto">
            <a:xfrm>
              <a:off x="5690" y="1650"/>
              <a:ext cx="1820" cy="47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Cambria" pitchFamily="18" charset="0"/>
                  <a:ea typeface="宋体" pitchFamily="2" charset="-122"/>
                  <a:cs typeface="Times New Roman" pitchFamily="18" charset="0"/>
                </a:rPr>
                <a:t>15 bytes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xmlns="" val="42851621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162" y="1687278"/>
            <a:ext cx="5325854" cy="4256322"/>
          </a:xfrm>
        </p:spPr>
        <p:txBody>
          <a:bodyPr/>
          <a:lstStyle/>
          <a:p>
            <a:r>
              <a:rPr lang="en-AU" dirty="0" smtClean="0"/>
              <a:t>Controlled </a:t>
            </a:r>
            <a:r>
              <a:rPr lang="en-AU" dirty="0"/>
              <a:t>by an iOS/Android device via </a:t>
            </a:r>
            <a:r>
              <a:rPr lang="en-AU" dirty="0" smtClean="0"/>
              <a:t>Wi-Fi</a:t>
            </a:r>
          </a:p>
          <a:p>
            <a:r>
              <a:rPr lang="en-AU" dirty="0" smtClean="0"/>
              <a:t>Runs a Linux based control firmware</a:t>
            </a:r>
          </a:p>
          <a:p>
            <a:r>
              <a:rPr lang="en-AU" dirty="0" smtClean="0"/>
              <a:t>Several weaknesses</a:t>
            </a:r>
          </a:p>
          <a:p>
            <a:pPr lvl="1">
              <a:buFont typeface="Wingdings" panose="05000000000000000000" pitchFamily="2" charset="2"/>
              <a:buChar char="Ø"/>
            </a:pPr>
            <a:r>
              <a:rPr lang="en-AU" dirty="0" smtClean="0"/>
              <a:t>Wi-Fi </a:t>
            </a:r>
            <a:r>
              <a:rPr lang="en-AU" dirty="0"/>
              <a:t>with no </a:t>
            </a:r>
            <a:r>
              <a:rPr lang="en-AU" dirty="0" smtClean="0"/>
              <a:t>encryption</a:t>
            </a:r>
          </a:p>
          <a:p>
            <a:pPr lvl="1">
              <a:buFont typeface="Wingdings" panose="05000000000000000000" pitchFamily="2" charset="2"/>
              <a:buChar char="Ø"/>
            </a:pPr>
            <a:r>
              <a:rPr lang="en-AU" dirty="0" smtClean="0"/>
              <a:t>Telnet </a:t>
            </a:r>
            <a:r>
              <a:rPr lang="en-AU" dirty="0"/>
              <a:t>and FTP enabled with no </a:t>
            </a:r>
            <a:r>
              <a:rPr lang="en-AU" dirty="0" smtClean="0"/>
              <a:t>passwords</a:t>
            </a:r>
            <a:endParaRPr lang="en-AU" dirty="0"/>
          </a:p>
          <a:p>
            <a:r>
              <a:rPr lang="en-AU" sz="2000" dirty="0" err="1" smtClean="0"/>
              <a:t>Samy</a:t>
            </a:r>
            <a:r>
              <a:rPr lang="en-AU" sz="2000" dirty="0" smtClean="0"/>
              <a:t> </a:t>
            </a:r>
            <a:r>
              <a:rPr lang="en-AU" sz="2000" dirty="0" err="1" smtClean="0"/>
              <a:t>Kamkar</a:t>
            </a:r>
            <a:r>
              <a:rPr lang="en-US" sz="2000" dirty="0" smtClean="0"/>
              <a:t>’s </a:t>
            </a:r>
            <a:r>
              <a:rPr lang="en-US" sz="2000" dirty="0" err="1" smtClean="0"/>
              <a:t>SkyJack</a:t>
            </a:r>
            <a:r>
              <a:rPr lang="en-US" sz="2000" dirty="0" smtClean="0"/>
              <a:t> is the first </a:t>
            </a:r>
            <a:r>
              <a:rPr lang="en-AU" sz="2000" dirty="0" smtClean="0"/>
              <a:t>AR</a:t>
            </a:r>
            <a:r>
              <a:rPr lang="en-US" sz="2000" dirty="0" smtClean="0"/>
              <a:t>.</a:t>
            </a:r>
            <a:r>
              <a:rPr lang="en-AU" sz="2000" dirty="0" smtClean="0"/>
              <a:t>Drone hacking software.</a:t>
            </a:r>
            <a:endParaRPr lang="en-US" sz="2000" dirty="0" smtClean="0"/>
          </a:p>
          <a:p>
            <a:endParaRPr lang="en-AU" sz="2000" dirty="0"/>
          </a:p>
        </p:txBody>
      </p:sp>
      <p:sp>
        <p:nvSpPr>
          <p:cNvPr id="3" name="Text Placeholder 2"/>
          <p:cNvSpPr>
            <a:spLocks noGrp="1"/>
          </p:cNvSpPr>
          <p:nvPr>
            <p:ph type="body" idx="10"/>
          </p:nvPr>
        </p:nvSpPr>
        <p:spPr/>
        <p:txBody>
          <a:bodyPr/>
          <a:lstStyle/>
          <a:p>
            <a:endParaRPr lang="en-AU" dirty="0"/>
          </a:p>
        </p:txBody>
      </p:sp>
      <p:sp>
        <p:nvSpPr>
          <p:cNvPr id="4" name="Title 3"/>
          <p:cNvSpPr>
            <a:spLocks noGrp="1"/>
          </p:cNvSpPr>
          <p:nvPr>
            <p:ph type="title"/>
          </p:nvPr>
        </p:nvSpPr>
        <p:spPr/>
        <p:txBody>
          <a:bodyPr/>
          <a:lstStyle/>
          <a:p>
            <a:r>
              <a:rPr lang="en-AU" dirty="0" smtClean="0"/>
              <a:t>Attack on the Parrot AR</a:t>
            </a:r>
            <a:r>
              <a:rPr lang="en-US" dirty="0" smtClean="0"/>
              <a:t>.</a:t>
            </a:r>
            <a:r>
              <a:rPr lang="en-AU" dirty="0" smtClean="0"/>
              <a:t>Drone Wi-Fi Link</a:t>
            </a:r>
            <a:endParaRPr lang="en-AU" dirty="0"/>
          </a:p>
        </p:txBody>
      </p:sp>
      <p:pic>
        <p:nvPicPr>
          <p:cNvPr id="5" name="Picture 2" descr="C:\Users\XChen\Desktop\working space\presentation\pictures\AR_setup.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r="2814"/>
          <a:stretch>
            <a:fillRect/>
          </a:stretch>
        </p:blipFill>
        <p:spPr bwMode="auto">
          <a:xfrm>
            <a:off x="6528048" y="1700808"/>
            <a:ext cx="4720828" cy="43008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619123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US" dirty="0" smtClean="0"/>
              <a:t>Attack Steps</a:t>
            </a:r>
            <a:endParaRPr lang="en-AU" dirty="0" smtClean="0"/>
          </a:p>
          <a:p>
            <a:endParaRPr lang="en-AU" dirty="0"/>
          </a:p>
        </p:txBody>
      </p:sp>
      <p:sp>
        <p:nvSpPr>
          <p:cNvPr id="4" name="Title 3"/>
          <p:cNvSpPr>
            <a:spLocks noGrp="1"/>
          </p:cNvSpPr>
          <p:nvPr>
            <p:ph type="title"/>
          </p:nvPr>
        </p:nvSpPr>
        <p:spPr/>
        <p:txBody>
          <a:bodyPr/>
          <a:lstStyle/>
          <a:p>
            <a:r>
              <a:rPr lang="en-AU" dirty="0"/>
              <a:t>Attack on a Drone’s Radio Control (RC) Link</a:t>
            </a:r>
          </a:p>
        </p:txBody>
      </p:sp>
      <p:pic>
        <p:nvPicPr>
          <p:cNvPr id="5" name="Content Placeholder 4"/>
          <p:cNvPicPr>
            <a:picLocks noGrp="1"/>
          </p:cNvPicPr>
          <p:nvPr>
            <p:ph idx="1"/>
          </p:nvPr>
        </p:nvPicPr>
        <p:blipFill rotWithShape="1">
          <a:blip r:embed="rId2" cstate="print"/>
          <a:srcRect t="8809" r="49653" b="55269"/>
          <a:stretch/>
        </p:blipFill>
        <p:spPr bwMode="auto">
          <a:xfrm>
            <a:off x="911424" y="1988840"/>
            <a:ext cx="4608512" cy="1008112"/>
          </a:xfrm>
          <a:prstGeom prst="rect">
            <a:avLst/>
          </a:prstGeom>
          <a:ln>
            <a:noFill/>
          </a:ln>
          <a:extLst>
            <a:ext uri="{53640926-AAD7-44D8-BBD7-CCE9431645EC}">
              <a14:shadowObscured xmlns:a14="http://schemas.microsoft.com/office/drawing/2010/main" xmlns=""/>
            </a:ext>
          </a:extLst>
        </p:spPr>
      </p:pic>
      <p:sp>
        <p:nvSpPr>
          <p:cNvPr id="6" name="Rectangle 8"/>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dirty="0"/>
          </a:p>
        </p:txBody>
      </p:sp>
      <p:grpSp>
        <p:nvGrpSpPr>
          <p:cNvPr id="7" name="Group 3"/>
          <p:cNvGrpSpPr>
            <a:grpSpLocks noChangeAspect="1"/>
          </p:cNvGrpSpPr>
          <p:nvPr/>
        </p:nvGrpSpPr>
        <p:grpSpPr bwMode="auto">
          <a:xfrm>
            <a:off x="1703512" y="3501008"/>
            <a:ext cx="8886699" cy="1700381"/>
            <a:chOff x="3255" y="1993"/>
            <a:chExt cx="7211" cy="1380"/>
          </a:xfrm>
        </p:grpSpPr>
        <p:sp>
          <p:nvSpPr>
            <p:cNvPr id="8" name="AutoShape 7"/>
            <p:cNvSpPr>
              <a:spLocks noChangeAspect="1" noChangeArrowheads="1" noTextEdit="1"/>
            </p:cNvSpPr>
            <p:nvPr/>
          </p:nvSpPr>
          <p:spPr bwMode="auto">
            <a:xfrm>
              <a:off x="3255" y="1993"/>
              <a:ext cx="7211" cy="138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sp>
          <p:nvSpPr>
            <p:cNvPr id="9" name="AutoShape 6"/>
            <p:cNvSpPr>
              <a:spLocks/>
            </p:cNvSpPr>
            <p:nvPr/>
          </p:nvSpPr>
          <p:spPr bwMode="auto">
            <a:xfrm rot="5400000">
              <a:off x="5905" y="1975"/>
              <a:ext cx="270" cy="580"/>
            </a:xfrm>
            <a:prstGeom prst="leftBrace">
              <a:avLst>
                <a:gd name="adj1" fmla="val 17901"/>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sp>
          <p:nvSpPr>
            <p:cNvPr id="10" name="Text Box 5"/>
            <p:cNvSpPr txBox="1">
              <a:spLocks noChangeArrowheads="1"/>
            </p:cNvSpPr>
            <p:nvPr/>
          </p:nvSpPr>
          <p:spPr bwMode="auto">
            <a:xfrm>
              <a:off x="5647" y="1993"/>
              <a:ext cx="1366" cy="17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Cambria" pitchFamily="18" charset="0"/>
                  <a:ea typeface="宋体" pitchFamily="2" charset="-122"/>
                  <a:cs typeface="Times New Roman" pitchFamily="18" charset="0"/>
                </a:rPr>
                <a:t>6th-9th byte</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124"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2009" r="2460"/>
            <a:stretch/>
          </p:blipFill>
          <p:spPr bwMode="auto">
            <a:xfrm>
              <a:off x="3427" y="2336"/>
              <a:ext cx="6817" cy="103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1" name="Rectangle 10"/>
          <p:cNvSpPr/>
          <p:nvPr/>
        </p:nvSpPr>
        <p:spPr>
          <a:xfrm>
            <a:off x="839416" y="5445224"/>
            <a:ext cx="10297143" cy="707886"/>
          </a:xfrm>
          <a:prstGeom prst="rect">
            <a:avLst/>
          </a:prstGeom>
        </p:spPr>
        <p:txBody>
          <a:bodyPr wrap="square">
            <a:spAutoFit/>
          </a:bodyPr>
          <a:lstStyle/>
          <a:p>
            <a:r>
              <a:rPr lang="en-AU" sz="2000" dirty="0"/>
              <a:t>T</a:t>
            </a:r>
            <a:r>
              <a:rPr lang="en-AU" sz="2000" dirty="0" smtClean="0"/>
              <a:t>he </a:t>
            </a:r>
            <a:r>
              <a:rPr lang="en-AU" sz="2000" dirty="0"/>
              <a:t>6th to 9th byte change to 0x20feefc1, when the pitch angle reference changes to 30 degree</a:t>
            </a:r>
          </a:p>
        </p:txBody>
      </p:sp>
      <p:pic>
        <p:nvPicPr>
          <p:cNvPr id="12" name="Content Placeholder 4"/>
          <p:cNvPicPr>
            <a:picLocks/>
          </p:cNvPicPr>
          <p:nvPr/>
        </p:nvPicPr>
        <p:blipFill rotWithShape="1">
          <a:blip r:embed="rId2" cstate="print"/>
          <a:srcRect t="44731" r="49653" b="3806"/>
          <a:stretch/>
        </p:blipFill>
        <p:spPr bwMode="auto">
          <a:xfrm>
            <a:off x="6096000" y="1916832"/>
            <a:ext cx="4608512" cy="1444228"/>
          </a:xfrm>
          <a:prstGeom prst="rect">
            <a:avLst/>
          </a:prstGeom>
          <a:ln>
            <a:noFill/>
          </a:ln>
          <a:extLst>
            <a:ext uri="{53640926-AAD7-44D8-BBD7-CCE9431645EC}">
              <a14:shadowObscured xmlns:a14="http://schemas.microsoft.com/office/drawing/2010/main" xmlns=""/>
            </a:ext>
          </a:extLst>
        </p:spPr>
      </p:pic>
      <p:sp>
        <p:nvSpPr>
          <p:cNvPr id="14" name="Content Placeholder 1"/>
          <p:cNvSpPr txBox="1">
            <a:spLocks/>
          </p:cNvSpPr>
          <p:nvPr/>
        </p:nvSpPr>
        <p:spPr bwMode="gray">
          <a:xfrm>
            <a:off x="914162" y="1340768"/>
            <a:ext cx="10365026" cy="432048"/>
          </a:xfrm>
          <a:prstGeom prst="rect">
            <a:avLst/>
          </a:prstGeom>
        </p:spPr>
        <p:txBody>
          <a:bodyPr vert="horz" wrap="square" lIns="0" tIns="0" rIns="0" bIns="0" rtlCol="0">
            <a:noAutofit/>
          </a:bodyPr>
          <a:lstStyle/>
          <a:p>
            <a:pPr marL="174625" marR="0" lvl="0" indent="-174625" algn="l" defTabSz="914400" rtl="0" eaLnBrk="1" fontAlgn="auto" latinLnBrk="0" hangingPunct="1">
              <a:lnSpc>
                <a:spcPct val="95000"/>
              </a:lnSpc>
              <a:spcBef>
                <a:spcPts val="1400"/>
              </a:spcBef>
              <a:spcAft>
                <a:spcPts val="0"/>
              </a:spcAft>
              <a:buClr>
                <a:schemeClr val="tx2"/>
              </a:buClr>
              <a:buSzTx/>
              <a:buFont typeface="Arial" panose="020B0604020202020204" pitchFamily="34" charset="0"/>
              <a:buChar char="•"/>
              <a:tabLst/>
              <a:defRPr/>
            </a:pPr>
            <a:r>
              <a:rPr kumimoji="0" lang="en-AU" sz="2400" b="0" i="0" u="none" strike="noStrike" kern="1200" cap="small" spc="0" normalizeH="0" baseline="0" noProof="0" dirty="0" smtClean="0">
                <a:ln>
                  <a:noFill/>
                </a:ln>
                <a:solidFill>
                  <a:schemeClr val="tx2"/>
                </a:solidFill>
                <a:effectLst/>
                <a:uLnTx/>
                <a:uFillTx/>
                <a:latin typeface="+mn-lt"/>
                <a:ea typeface="+mn-ea"/>
                <a:cs typeface="+mn-cs"/>
              </a:rPr>
              <a:t>Step 3:  Start receiving the commander packets</a:t>
            </a:r>
            <a:endParaRPr kumimoji="0" lang="en-AU" sz="2400" b="0" i="0" u="none" strike="noStrike" kern="1200" cap="none" spc="0" normalizeH="0" baseline="0" noProof="0" dirty="0" smtClean="0">
              <a:ln>
                <a:noFill/>
              </a:ln>
              <a:solidFill>
                <a:schemeClr val="tx2"/>
              </a:solidFill>
              <a:effectLst/>
              <a:uLnTx/>
              <a:uFillTx/>
              <a:latin typeface="+mn-lt"/>
              <a:ea typeface="+mn-ea"/>
              <a:cs typeface="+mn-cs"/>
            </a:endParaRPr>
          </a:p>
          <a:p>
            <a:pPr marL="174625" marR="0" lvl="0" indent="-174625" algn="l" defTabSz="914400" rtl="0" eaLnBrk="1" fontAlgn="auto" latinLnBrk="0" hangingPunct="1">
              <a:lnSpc>
                <a:spcPct val="95000"/>
              </a:lnSpc>
              <a:spcBef>
                <a:spcPts val="1400"/>
              </a:spcBef>
              <a:spcAft>
                <a:spcPts val="0"/>
              </a:spcAft>
              <a:buClr>
                <a:schemeClr val="tx2"/>
              </a:buClr>
              <a:buSzTx/>
              <a:buFont typeface="Arial" panose="020B0604020202020204" pitchFamily="34" charset="0"/>
              <a:buChar char="•"/>
              <a:tabLst/>
              <a:defRPr/>
            </a:pPr>
            <a:endParaRPr kumimoji="0" lang="en-AU" sz="2400" b="0" i="0" u="none" strike="noStrike" kern="1200" cap="none" spc="0" normalizeH="0" baseline="0" noProof="0" dirty="0" smtClean="0">
              <a:ln>
                <a:noFill/>
              </a:ln>
              <a:solidFill>
                <a:schemeClr val="tx2"/>
              </a:solidFill>
              <a:effectLst/>
              <a:uLnTx/>
              <a:uFillTx/>
              <a:latin typeface="+mn-lt"/>
              <a:ea typeface="+mn-ea"/>
              <a:cs typeface="+mn-cs"/>
            </a:endParaRPr>
          </a:p>
        </p:txBody>
      </p:sp>
    </p:spTree>
    <p:extLst>
      <p:ext uri="{BB962C8B-B14F-4D97-AF65-F5344CB8AC3E}">
        <p14:creationId xmlns:p14="http://schemas.microsoft.com/office/powerpoint/2010/main" xmlns="" val="1863983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AU" dirty="0" smtClean="0"/>
              <a:t>Future Work</a:t>
            </a:r>
            <a:endParaRPr lang="en-AU" dirty="0"/>
          </a:p>
        </p:txBody>
      </p:sp>
      <p:sp>
        <p:nvSpPr>
          <p:cNvPr id="4" name="Title 3"/>
          <p:cNvSpPr>
            <a:spLocks noGrp="1"/>
          </p:cNvSpPr>
          <p:nvPr>
            <p:ph type="title"/>
          </p:nvPr>
        </p:nvSpPr>
        <p:spPr/>
        <p:txBody>
          <a:bodyPr/>
          <a:lstStyle/>
          <a:p>
            <a:r>
              <a:rPr lang="en-AU" dirty="0"/>
              <a:t>Attack on a Drone’s Radio Control (RC) Link</a:t>
            </a:r>
          </a:p>
        </p:txBody>
      </p:sp>
      <p:sp>
        <p:nvSpPr>
          <p:cNvPr id="6" name="Rectangle 8"/>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dirty="0"/>
          </a:p>
        </p:txBody>
      </p:sp>
      <p:sp>
        <p:nvSpPr>
          <p:cNvPr id="2" name="Content Placeholder 1"/>
          <p:cNvSpPr>
            <a:spLocks noGrp="1"/>
          </p:cNvSpPr>
          <p:nvPr>
            <p:ph idx="1"/>
          </p:nvPr>
        </p:nvSpPr>
        <p:spPr>
          <a:xfrm>
            <a:off x="914162" y="1687278"/>
            <a:ext cx="10365026" cy="4262002"/>
          </a:xfrm>
        </p:spPr>
        <p:txBody>
          <a:bodyPr/>
          <a:lstStyle/>
          <a:p>
            <a:r>
              <a:rPr lang="en-AU" dirty="0" smtClean="0"/>
              <a:t>Write Arduino </a:t>
            </a:r>
            <a:r>
              <a:rPr lang="en-AU" dirty="0"/>
              <a:t>script to control the Crazyflie using our costume nRF24L01+ </a:t>
            </a:r>
            <a:r>
              <a:rPr lang="en-AU" dirty="0" smtClean="0"/>
              <a:t>radio.</a:t>
            </a:r>
          </a:p>
          <a:p>
            <a:r>
              <a:rPr lang="en-AU" dirty="0" smtClean="0"/>
              <a:t>Explore </a:t>
            </a:r>
            <a:r>
              <a:rPr lang="en-AU" dirty="0"/>
              <a:t>how to remotely change the channel and air data rate setting of the Crazyflie and Crazyradio, so that the original Crazyflie operator can be disconnected. </a:t>
            </a:r>
          </a:p>
          <a:p>
            <a:r>
              <a:rPr lang="en-AU" dirty="0" smtClean="0"/>
              <a:t>Explore the weakness of RC radios with frequency hopping feature</a:t>
            </a:r>
            <a:endParaRPr lang="en-AU" dirty="0"/>
          </a:p>
        </p:txBody>
      </p:sp>
    </p:spTree>
    <p:extLst>
      <p:ext uri="{BB962C8B-B14F-4D97-AF65-F5344CB8AC3E}">
        <p14:creationId xmlns:p14="http://schemas.microsoft.com/office/powerpoint/2010/main" xmlns="" val="41996294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AU" dirty="0" smtClean="0"/>
              <a:t>Step 1: Scan for unique MAC addresses that indicate an AR Drone</a:t>
            </a:r>
          </a:p>
          <a:p>
            <a:pPr lvl="1">
              <a:buFont typeface="Wingdings" panose="05000000000000000000" pitchFamily="2" charset="2"/>
              <a:buChar char="Ø"/>
            </a:pPr>
            <a:r>
              <a:rPr lang="en-AU" altLang="en-US" dirty="0"/>
              <a:t>The MAC address our drone is </a:t>
            </a:r>
            <a:r>
              <a:rPr lang="en-AU" altLang="en-US" dirty="0" smtClean="0">
                <a:solidFill>
                  <a:srgbClr val="FF0000"/>
                </a:solidFill>
              </a:rPr>
              <a:t>90:03:B7:</a:t>
            </a:r>
            <a:r>
              <a:rPr lang="en-AU" altLang="en-US" dirty="0" smtClean="0"/>
              <a:t>EA:44:B1.</a:t>
            </a:r>
          </a:p>
          <a:p>
            <a:pPr lvl="1"/>
            <a:endParaRPr lang="en-US" dirty="0" smtClean="0"/>
          </a:p>
          <a:p>
            <a:pPr lvl="1"/>
            <a:endParaRPr lang="en-AU" dirty="0"/>
          </a:p>
          <a:p>
            <a:pPr lvl="1"/>
            <a:endParaRPr lang="en-AU" dirty="0" smtClean="0"/>
          </a:p>
          <a:p>
            <a:pPr lvl="1"/>
            <a:endParaRPr lang="en-AU" dirty="0"/>
          </a:p>
          <a:p>
            <a:endParaRPr lang="en-AU" dirty="0" smtClean="0"/>
          </a:p>
        </p:txBody>
      </p:sp>
      <p:sp>
        <p:nvSpPr>
          <p:cNvPr id="3" name="Text Placeholder 2"/>
          <p:cNvSpPr>
            <a:spLocks noGrp="1"/>
          </p:cNvSpPr>
          <p:nvPr>
            <p:ph type="body" idx="10"/>
          </p:nvPr>
        </p:nvSpPr>
        <p:spPr/>
        <p:txBody>
          <a:bodyPr/>
          <a:lstStyle/>
          <a:p>
            <a:r>
              <a:rPr lang="en-US" dirty="0" smtClean="0"/>
              <a:t>Attack steps</a:t>
            </a:r>
            <a:endParaRPr lang="en-AU" dirty="0"/>
          </a:p>
        </p:txBody>
      </p:sp>
      <p:sp>
        <p:nvSpPr>
          <p:cNvPr id="4" name="Title 3"/>
          <p:cNvSpPr>
            <a:spLocks noGrp="1"/>
          </p:cNvSpPr>
          <p:nvPr>
            <p:ph type="title"/>
          </p:nvPr>
        </p:nvSpPr>
        <p:spPr/>
        <p:txBody>
          <a:bodyPr/>
          <a:lstStyle/>
          <a:p>
            <a:r>
              <a:rPr lang="en-AU" dirty="0" smtClean="0"/>
              <a:t>Attack on the Parrot AR Drone Wi-Fi Link</a:t>
            </a:r>
            <a:endParaRPr lang="en-AU" dirty="0"/>
          </a:p>
        </p:txBody>
      </p:sp>
      <p:pic>
        <p:nvPicPr>
          <p:cNvPr id="5" name="Picture 2" descr="C:\Users\XChen\Desktop\working space\presentation\pictures\code_1.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695" t="71133" r="9178" b="8149"/>
          <a:stretch/>
        </p:blipFill>
        <p:spPr bwMode="auto">
          <a:xfrm>
            <a:off x="767407" y="2780928"/>
            <a:ext cx="10297145" cy="1800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295422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AU" dirty="0"/>
              <a:t>Step 2: Connect to the AR Drone and acquire an IP address via DHCP.</a:t>
            </a:r>
          </a:p>
          <a:p>
            <a:endParaRPr lang="en-AU" dirty="0"/>
          </a:p>
        </p:txBody>
      </p:sp>
      <p:sp>
        <p:nvSpPr>
          <p:cNvPr id="3" name="Text Placeholder 2"/>
          <p:cNvSpPr>
            <a:spLocks noGrp="1"/>
          </p:cNvSpPr>
          <p:nvPr>
            <p:ph type="body" idx="10"/>
          </p:nvPr>
        </p:nvSpPr>
        <p:spPr/>
        <p:txBody>
          <a:bodyPr/>
          <a:lstStyle/>
          <a:p>
            <a:r>
              <a:rPr lang="en-US" dirty="0"/>
              <a:t>Attack steps</a:t>
            </a:r>
            <a:endParaRPr lang="en-AU" dirty="0"/>
          </a:p>
          <a:p>
            <a:endParaRPr lang="en-AU" dirty="0"/>
          </a:p>
        </p:txBody>
      </p:sp>
      <p:sp>
        <p:nvSpPr>
          <p:cNvPr id="4" name="Title 3"/>
          <p:cNvSpPr>
            <a:spLocks noGrp="1"/>
          </p:cNvSpPr>
          <p:nvPr>
            <p:ph type="title"/>
          </p:nvPr>
        </p:nvSpPr>
        <p:spPr/>
        <p:txBody>
          <a:bodyPr/>
          <a:lstStyle/>
          <a:p>
            <a:r>
              <a:rPr lang="en-AU" dirty="0" smtClean="0"/>
              <a:t>Attack on the Parrot AR Drone Wi-Fi Link</a:t>
            </a:r>
            <a:endParaRPr lang="en-AU" dirty="0"/>
          </a:p>
        </p:txBody>
      </p:sp>
      <p:pic>
        <p:nvPicPr>
          <p:cNvPr id="5" name="Picture 7" descr="C:\Users\XChen\Desktop\working space\presentation\pictures\code_2.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229" t="65707" r="8665"/>
          <a:stretch/>
        </p:blipFill>
        <p:spPr bwMode="auto">
          <a:xfrm>
            <a:off x="983431" y="2132856"/>
            <a:ext cx="10860873" cy="282179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352284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9416" y="1268760"/>
            <a:ext cx="10365026" cy="4256322"/>
          </a:xfrm>
        </p:spPr>
        <p:txBody>
          <a:bodyPr/>
          <a:lstStyle/>
          <a:p>
            <a:r>
              <a:rPr lang="en-AU" dirty="0" smtClean="0"/>
              <a:t>Step 3: Login to the AR Drone using Telnet (with no password!).</a:t>
            </a:r>
          </a:p>
          <a:p>
            <a:r>
              <a:rPr lang="en-AU" dirty="0" smtClean="0"/>
              <a:t>Step 4: Add new rules to the built-in firewall to block all possible IP addresses except the IP assigned to the attackers laptop.</a:t>
            </a:r>
          </a:p>
          <a:p>
            <a:endParaRPr lang="en-AU" dirty="0"/>
          </a:p>
        </p:txBody>
      </p:sp>
      <p:sp>
        <p:nvSpPr>
          <p:cNvPr id="3" name="Text Placeholder 2"/>
          <p:cNvSpPr>
            <a:spLocks noGrp="1"/>
          </p:cNvSpPr>
          <p:nvPr>
            <p:ph type="body" idx="10"/>
          </p:nvPr>
        </p:nvSpPr>
        <p:spPr/>
        <p:txBody>
          <a:bodyPr/>
          <a:lstStyle/>
          <a:p>
            <a:r>
              <a:rPr lang="en-US" dirty="0"/>
              <a:t>Attack steps</a:t>
            </a:r>
            <a:endParaRPr lang="en-AU" dirty="0"/>
          </a:p>
          <a:p>
            <a:endParaRPr lang="en-AU" dirty="0"/>
          </a:p>
        </p:txBody>
      </p:sp>
      <p:sp>
        <p:nvSpPr>
          <p:cNvPr id="4" name="Title 3"/>
          <p:cNvSpPr>
            <a:spLocks noGrp="1"/>
          </p:cNvSpPr>
          <p:nvPr>
            <p:ph type="title"/>
          </p:nvPr>
        </p:nvSpPr>
        <p:spPr/>
        <p:txBody>
          <a:bodyPr/>
          <a:lstStyle/>
          <a:p>
            <a:r>
              <a:rPr lang="en-AU" dirty="0" smtClean="0"/>
              <a:t>Attack on the Parrot AR Drone Wi-Fi Link</a:t>
            </a:r>
            <a:endParaRPr lang="en-AU" dirty="0"/>
          </a:p>
        </p:txBody>
      </p:sp>
      <p:pic>
        <p:nvPicPr>
          <p:cNvPr id="5" name="Picture 6" descr="C:\Users\XChen\Dropbox\BAE systems\projects\ardrone_hacking\ardrone tests\pictures with notes\code_3.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r="7955" b="9898"/>
          <a:stretch/>
        </p:blipFill>
        <p:spPr bwMode="auto">
          <a:xfrm>
            <a:off x="1271464" y="2492896"/>
            <a:ext cx="8222546" cy="3816424"/>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38223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AU" altLang="en-US" dirty="0"/>
              <a:t>Step 5: </a:t>
            </a:r>
            <a:r>
              <a:rPr lang="en-AU" altLang="en-US" dirty="0" smtClean="0"/>
              <a:t>Start ROS on </a:t>
            </a:r>
            <a:r>
              <a:rPr lang="en-AU" altLang="en-US" dirty="0"/>
              <a:t>the attackers laptop for manual control of the drone using </a:t>
            </a:r>
            <a:r>
              <a:rPr lang="en-AU" altLang="en-US" dirty="0" smtClean="0"/>
              <a:t>keyboard.</a:t>
            </a:r>
            <a:endParaRPr lang="en-AU" altLang="en-US" dirty="0"/>
          </a:p>
          <a:p>
            <a:endParaRPr lang="en-AU" altLang="en-US" dirty="0"/>
          </a:p>
        </p:txBody>
      </p:sp>
      <p:sp>
        <p:nvSpPr>
          <p:cNvPr id="3" name="Text Placeholder 2"/>
          <p:cNvSpPr>
            <a:spLocks noGrp="1"/>
          </p:cNvSpPr>
          <p:nvPr>
            <p:ph type="body" idx="10"/>
          </p:nvPr>
        </p:nvSpPr>
        <p:spPr/>
        <p:txBody>
          <a:bodyPr/>
          <a:lstStyle/>
          <a:p>
            <a:r>
              <a:rPr lang="en-US" dirty="0"/>
              <a:t>Attack steps</a:t>
            </a:r>
            <a:endParaRPr lang="en-AU" dirty="0"/>
          </a:p>
          <a:p>
            <a:endParaRPr lang="en-AU" dirty="0"/>
          </a:p>
        </p:txBody>
      </p:sp>
      <p:sp>
        <p:nvSpPr>
          <p:cNvPr id="4" name="Title 3"/>
          <p:cNvSpPr>
            <a:spLocks noGrp="1"/>
          </p:cNvSpPr>
          <p:nvPr>
            <p:ph type="title"/>
          </p:nvPr>
        </p:nvSpPr>
        <p:spPr/>
        <p:txBody>
          <a:bodyPr/>
          <a:lstStyle/>
          <a:p>
            <a:r>
              <a:rPr lang="en-AU" dirty="0" smtClean="0"/>
              <a:t>Attack on the Parrot AR Drone Wi-Fi Link</a:t>
            </a:r>
            <a:endParaRPr lang="en-AU" dirty="0"/>
          </a:p>
        </p:txBody>
      </p:sp>
      <p:pic>
        <p:nvPicPr>
          <p:cNvPr id="5" name="Picture 2" descr="C:\Users\XChen\Desktop\working space\presentation\pictures\Screenshot - 05112016 - 04^%48^%59 AM.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l="22350" t="24258" r="31544" b="25362"/>
          <a:stretch>
            <a:fillRect/>
          </a:stretch>
        </p:blipFill>
        <p:spPr bwMode="gray">
          <a:xfrm>
            <a:off x="1271464" y="2519476"/>
            <a:ext cx="5832648" cy="3584801"/>
          </a:xfrm>
          <a:prstGeom prst="rect">
            <a:avLst/>
          </a:prstGeom>
          <a:noFill/>
          <a:ln>
            <a:solidFill>
              <a:srgbClr val="000000"/>
            </a:solidFill>
          </a:ln>
        </p:spPr>
      </p:pic>
    </p:spTree>
    <p:extLst>
      <p:ext uri="{BB962C8B-B14F-4D97-AF65-F5344CB8AC3E}">
        <p14:creationId xmlns:p14="http://schemas.microsoft.com/office/powerpoint/2010/main" xmlns="" val="348306484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AU" dirty="0"/>
          </a:p>
        </p:txBody>
      </p:sp>
      <p:sp>
        <p:nvSpPr>
          <p:cNvPr id="4" name="Title 3"/>
          <p:cNvSpPr>
            <a:spLocks noGrp="1"/>
          </p:cNvSpPr>
          <p:nvPr>
            <p:ph type="title"/>
          </p:nvPr>
        </p:nvSpPr>
        <p:spPr/>
        <p:txBody>
          <a:bodyPr/>
          <a:lstStyle/>
          <a:p>
            <a:r>
              <a:rPr lang="en-AU" dirty="0" smtClean="0"/>
              <a:t>Attack on the Parrot AR Drone Wi-Fi Link</a:t>
            </a:r>
            <a:endParaRPr lang="en-AU" dirty="0"/>
          </a:p>
        </p:txBody>
      </p:sp>
      <p:sp>
        <p:nvSpPr>
          <p:cNvPr id="2" name="Content Placeholder 1"/>
          <p:cNvSpPr>
            <a:spLocks noGrp="1"/>
          </p:cNvSpPr>
          <p:nvPr>
            <p:ph idx="1"/>
          </p:nvPr>
        </p:nvSpPr>
        <p:spPr/>
        <p:txBody>
          <a:bodyPr/>
          <a:lstStyle/>
          <a:p>
            <a:r>
              <a:rPr lang="en-AU" dirty="0"/>
              <a:t>Video</a:t>
            </a:r>
          </a:p>
          <a:p>
            <a:endParaRPr lang="en-AU" dirty="0"/>
          </a:p>
        </p:txBody>
      </p:sp>
    </p:spTree>
    <p:extLst>
      <p:ext uri="{BB962C8B-B14F-4D97-AF65-F5344CB8AC3E}">
        <p14:creationId xmlns:p14="http://schemas.microsoft.com/office/powerpoint/2010/main" xmlns="" val="14514766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AU" dirty="0" smtClean="0"/>
              <a:t>Test Setup</a:t>
            </a:r>
            <a:endParaRPr lang="en-AU" dirty="0"/>
          </a:p>
        </p:txBody>
      </p:sp>
      <p:sp>
        <p:nvSpPr>
          <p:cNvPr id="4" name="Title 3"/>
          <p:cNvSpPr>
            <a:spLocks noGrp="1"/>
          </p:cNvSpPr>
          <p:nvPr>
            <p:ph type="title"/>
          </p:nvPr>
        </p:nvSpPr>
        <p:spPr/>
        <p:txBody>
          <a:bodyPr/>
          <a:lstStyle/>
          <a:p>
            <a:r>
              <a:rPr lang="en-AU" dirty="0"/>
              <a:t>Attack on a Commercial Drone’s Telemetry Link</a:t>
            </a:r>
          </a:p>
        </p:txBody>
      </p:sp>
      <p:pic>
        <p:nvPicPr>
          <p:cNvPr id="6" name="Picture 2" descr="C:\Users\XChen\Desktop\working space\presentation\pictures\testbench_all.JPG"/>
          <p:cNvPicPr>
            <a:picLocks noGrp="1" noChangeAspect="1" noChangeArrowheads="1"/>
          </p:cNvPicPr>
          <p:nvPr>
            <p:ph idx="1"/>
          </p:nvPr>
        </p:nvPicPr>
        <p:blipFill rotWithShape="1">
          <a:blip r:embed="rId2" cstate="print">
            <a:extLst>
              <a:ext uri="{28A0092B-C50C-407E-A947-70E740481C1C}">
                <a14:useLocalDpi xmlns:a14="http://schemas.microsoft.com/office/drawing/2010/main" xmlns="" val="0"/>
              </a:ext>
            </a:extLst>
          </a:blip>
          <a:srcRect t="14894" b="1445"/>
          <a:stretch/>
        </p:blipFill>
        <p:spPr>
          <a:xfrm>
            <a:off x="6312024" y="1196752"/>
            <a:ext cx="4392873" cy="4896544"/>
          </a:xfrm>
          <a:noFill/>
        </p:spPr>
      </p:pic>
      <p:sp>
        <p:nvSpPr>
          <p:cNvPr id="5" name="矩形 4"/>
          <p:cNvSpPr/>
          <p:nvPr/>
        </p:nvSpPr>
        <p:spPr>
          <a:xfrm>
            <a:off x="1127448" y="1484784"/>
            <a:ext cx="4824536" cy="2862322"/>
          </a:xfrm>
          <a:prstGeom prst="rect">
            <a:avLst/>
          </a:prstGeom>
        </p:spPr>
        <p:txBody>
          <a:bodyPr wrap="square">
            <a:spAutoFit/>
          </a:bodyPr>
          <a:lstStyle/>
          <a:p>
            <a:pPr marL="342900" indent="-342900">
              <a:lnSpc>
                <a:spcPct val="150000"/>
              </a:lnSpc>
              <a:buFont typeface="Arial" panose="020B0604020202020204" pitchFamily="34" charset="0"/>
              <a:buChar char="•"/>
            </a:pPr>
            <a:r>
              <a:rPr lang="en-AU" sz="2400" dirty="0" smtClean="0"/>
              <a:t>Nils </a:t>
            </a:r>
            <a:r>
              <a:rPr lang="en-AU" sz="2400" dirty="0" err="1" smtClean="0"/>
              <a:t>Rodday</a:t>
            </a:r>
            <a:r>
              <a:rPr lang="en-AU" sz="2400" dirty="0" smtClean="0"/>
              <a:t> presented “Hacking a Professional Drone</a:t>
            </a:r>
            <a:r>
              <a:rPr lang="en-AU" sz="2400" dirty="0" smtClean="0"/>
              <a:t>” at RSA Conference2016</a:t>
            </a:r>
          </a:p>
          <a:p>
            <a:pPr marL="342900" indent="-342900">
              <a:lnSpc>
                <a:spcPct val="150000"/>
              </a:lnSpc>
              <a:buFont typeface="Arial" panose="020B0604020202020204" pitchFamily="34" charset="0"/>
              <a:buChar char="•"/>
            </a:pPr>
            <a:r>
              <a:rPr lang="en-AU" sz="2400" dirty="0" smtClean="0"/>
              <a:t>The details of the specific drone was not revealed.    </a:t>
            </a:r>
            <a:endParaRPr lang="en-AU" sz="2000" dirty="0"/>
          </a:p>
        </p:txBody>
      </p:sp>
    </p:spTree>
    <p:extLst>
      <p:ext uri="{BB962C8B-B14F-4D97-AF65-F5344CB8AC3E}">
        <p14:creationId xmlns:p14="http://schemas.microsoft.com/office/powerpoint/2010/main" xmlns="" val="25268501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AES AI pres unpub wide">
  <a:themeElements>
    <a:clrScheme name="BAE_SYSTEMS_2015">
      <a:dk1>
        <a:sysClr val="windowText" lastClr="000000"/>
      </a:dk1>
      <a:lt1>
        <a:sysClr val="window" lastClr="FFFFFF"/>
      </a:lt1>
      <a:dk2>
        <a:srgbClr val="3D4146"/>
      </a:dk2>
      <a:lt2>
        <a:srgbClr val="D0D3D4"/>
      </a:lt2>
      <a:accent1>
        <a:srgbClr val="FC4C02"/>
      </a:accent1>
      <a:accent2>
        <a:srgbClr val="F0B323"/>
      </a:accent2>
      <a:accent3>
        <a:srgbClr val="01426A"/>
      </a:accent3>
      <a:accent4>
        <a:srgbClr val="615E9B"/>
      </a:accent4>
      <a:accent5>
        <a:srgbClr val="00B2A9"/>
      </a:accent5>
      <a:accent6>
        <a:srgbClr val="D9C0A9"/>
      </a:accent6>
      <a:hlink>
        <a:srgbClr val="FC4C02"/>
      </a:hlink>
      <a:folHlink>
        <a:srgbClr val="D0D3D4"/>
      </a:folHlink>
    </a:clrScheme>
    <a:fontScheme name="BAE Systems 2015">
      <a:majorFont>
        <a:latin typeface="Tahoma"/>
        <a:ea typeface=""/>
        <a:cs typeface=""/>
      </a:majorFont>
      <a:minorFont>
        <a:latin typeface="Tahoma"/>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799" dirty="0">
            <a:latin typeface="Tahoma" panose="020B0604030504040204" pitchFamily="34" charset="0"/>
            <a:ea typeface="Tahoma" panose="020B0604030504040204" pitchFamily="34" charset="0"/>
            <a:cs typeface="Tahoma" panose="020B060403050404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solidFill>
              <a:schemeClr val="tx2"/>
            </a:solidFil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BAE_SYSTEMS_2015">
      <a:dk1>
        <a:sysClr val="windowText" lastClr="000000"/>
      </a:dk1>
      <a:lt1>
        <a:sysClr val="window" lastClr="FFFFFF"/>
      </a:lt1>
      <a:dk2>
        <a:srgbClr val="3D4146"/>
      </a:dk2>
      <a:lt2>
        <a:srgbClr val="D0D3D4"/>
      </a:lt2>
      <a:accent1>
        <a:srgbClr val="FC4C02"/>
      </a:accent1>
      <a:accent2>
        <a:srgbClr val="F0B323"/>
      </a:accent2>
      <a:accent3>
        <a:srgbClr val="01426A"/>
      </a:accent3>
      <a:accent4>
        <a:srgbClr val="615E9B"/>
      </a:accent4>
      <a:accent5>
        <a:srgbClr val="00B2A9"/>
      </a:accent5>
      <a:accent6>
        <a:srgbClr val="D9C0A9"/>
      </a:accent6>
      <a:hlink>
        <a:srgbClr val="FC4C02"/>
      </a:hlink>
      <a:folHlink>
        <a:srgbClr val="D0D3D4"/>
      </a:folHlink>
    </a:clrScheme>
    <a:fontScheme name="BAE Systems 2015">
      <a:majorFont>
        <a:latin typeface="Tahoma"/>
        <a:ea typeface=""/>
        <a:cs typeface=""/>
      </a:majorFont>
      <a:minorFont>
        <a:latin typeface="Tahoma"/>
        <a:ea typeface=""/>
        <a:cs typeface=""/>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BAE_SYSTEMS_2015">
      <a:dk1>
        <a:sysClr val="windowText" lastClr="000000"/>
      </a:dk1>
      <a:lt1>
        <a:sysClr val="window" lastClr="FFFFFF"/>
      </a:lt1>
      <a:dk2>
        <a:srgbClr val="3D4146"/>
      </a:dk2>
      <a:lt2>
        <a:srgbClr val="D0D3D4"/>
      </a:lt2>
      <a:accent1>
        <a:srgbClr val="FC4C02"/>
      </a:accent1>
      <a:accent2>
        <a:srgbClr val="F0B323"/>
      </a:accent2>
      <a:accent3>
        <a:srgbClr val="01426A"/>
      </a:accent3>
      <a:accent4>
        <a:srgbClr val="615E9B"/>
      </a:accent4>
      <a:accent5>
        <a:srgbClr val="00B2A9"/>
      </a:accent5>
      <a:accent6>
        <a:srgbClr val="D9C0A9"/>
      </a:accent6>
      <a:hlink>
        <a:srgbClr val="FC4C02"/>
      </a:hlink>
      <a:folHlink>
        <a:srgbClr val="D0D3D4"/>
      </a:folHlink>
    </a:clrScheme>
    <a:fontScheme name="BAE Systems 2015">
      <a:majorFont>
        <a:latin typeface="Tahoma"/>
        <a:ea typeface=""/>
        <a:cs typeface=""/>
      </a:majorFont>
      <a:minorFont>
        <a:latin typeface="Tahoma"/>
        <a:ea typeface=""/>
        <a:cs typeface=""/>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Other" ma:contentTypeID="0x010100A7E734F647EE7C4F86DAB9A69098C782022D0064879437EEDB4D40951F83755B384D57" ma:contentTypeVersion="94" ma:contentTypeDescription="" ma:contentTypeScope="" ma:versionID="c0c072264644e50cadd64180de671211">
  <xsd:schema xmlns:xsd="http://www.w3.org/2001/XMLSchema" xmlns:xs="http://www.w3.org/2001/XMLSchema" xmlns:p="http://schemas.microsoft.com/office/2006/metadata/properties" xmlns:ns1="http://schemas.microsoft.com/sharepoint/v3" xmlns:ns2="http://schemas.microsoft.com/sharepoint/v3/fields" xmlns:ns3="5c1b9bb2-1639-4569-abf8-361ff49d18c0" xmlns:ns4="bc5851c0-4adf-4c25-b3b4-23211fbedc54" targetNamespace="http://schemas.microsoft.com/office/2006/metadata/properties" ma:root="true" ma:fieldsID="a0130fc988d7314c46923467b6af4cdb" ns1:_="" ns2:_="" ns3:_="" ns4:_="">
    <xsd:import namespace="http://schemas.microsoft.com/sharepoint/v3"/>
    <xsd:import namespace="http://schemas.microsoft.com/sharepoint/v3/fields"/>
    <xsd:import namespace="5c1b9bb2-1639-4569-abf8-361ff49d18c0"/>
    <xsd:import namespace="bc5851c0-4adf-4c25-b3b4-23211fbedc54"/>
    <xsd:element name="properties">
      <xsd:complexType>
        <xsd:sequence>
          <xsd:element name="documentManagement">
            <xsd:complexType>
              <xsd:all>
                <xsd:element ref="ns1:RoutingRuleDescription" minOccurs="0"/>
                <xsd:element ref="ns3:TaxCatchAllLabel" minOccurs="0"/>
                <xsd:element ref="ns3:m6282953a1324c7dbf10c941a684715f" minOccurs="0"/>
                <xsd:element ref="ns3:cccaafc1256d40b09cc783bfe22f5c32" minOccurs="0"/>
                <xsd:element ref="ns3:TaxKeywordTaxHTField" minOccurs="0"/>
                <xsd:element ref="ns3:k375496e9e1d4cf7b8304db24b3b1dc5" minOccurs="0"/>
                <xsd:element ref="ns3:k0b2f826cebc49b399f646925834cd57" minOccurs="0"/>
                <xsd:element ref="ns3:TaxCatchAll" minOccurs="0"/>
                <xsd:element ref="ns3:Doc.No." minOccurs="0"/>
                <xsd:element ref="ns2:Location" minOccurs="0"/>
                <xsd:element ref="ns3:Issue"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8"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Location" ma:index="24" nillable="true" ma:displayName="Location" ma:description="" ma:internalName="Loca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1b9bb2-1639-4569-abf8-361ff49d18c0" elementFormDefault="qualified">
    <xsd:import namespace="http://schemas.microsoft.com/office/2006/documentManagement/types"/>
    <xsd:import namespace="http://schemas.microsoft.com/office/infopath/2007/PartnerControls"/>
    <xsd:element name="TaxCatchAllLabel" ma:index="9" nillable="true" ma:displayName="Taxonomy Catch All Column1" ma:description="" ma:hidden="true" ma:list="{0027bde7-7a1c-4bf9-9d91-b86730cb09d0}" ma:internalName="TaxCatchAllLabel" ma:readOnly="true" ma:showField="CatchAllDataLabel" ma:web="bc5851c0-4adf-4c25-b3b4-23211fbedc54">
      <xsd:complexType>
        <xsd:complexContent>
          <xsd:extension base="dms:MultiChoiceLookup">
            <xsd:sequence>
              <xsd:element name="Value" type="dms:Lookup" maxOccurs="unbounded" minOccurs="0" nillable="true"/>
            </xsd:sequence>
          </xsd:extension>
        </xsd:complexContent>
      </xsd:complexType>
    </xsd:element>
    <xsd:element name="m6282953a1324c7dbf10c941a684715f" ma:index="11" ma:taxonomy="true" ma:internalName="m6282953a1324c7dbf10c941a684715f" ma:taxonomyFieldName="Marking" ma:displayName="Marking" ma:readOnly="false" ma:default="191;#BAE SYSTEMS PROPRIETARY|8a02f2f5-83ed-4ed1-9434-1a7f4478cc6f" ma:fieldId="{66282953-a132-4c7d-bf10-c941a684715f}" ma:sspId="1a4ba186-3518-432c-9561-7a0f3424a65e" ma:termSetId="2f436e71-c8ac-4bf1-944a-b17dce61085b" ma:anchorId="00000000-0000-0000-0000-000000000000" ma:open="false" ma:isKeyword="false">
      <xsd:complexType>
        <xsd:sequence>
          <xsd:element ref="pc:Terms" minOccurs="0" maxOccurs="1"/>
        </xsd:sequence>
      </xsd:complexType>
    </xsd:element>
    <xsd:element name="cccaafc1256d40b09cc783bfe22f5c32" ma:index="13" nillable="true" ma:taxonomy="true" ma:internalName="cccaafc1256d40b09cc783bfe22f5c32" ma:taxonomyFieldName="Code" ma:displayName="Code" ma:readOnly="false" ma:default="3;#None|b44969fd-4446-4d2a-b999-3ffbb251ce01" ma:fieldId="{cccaafc1-256d-40b0-9cc7-83bfe22f5c32}" ma:sspId="1a4ba186-3518-432c-9561-7a0f3424a65e" ma:termSetId="b805fd41-5111-4027-a1c7-3cbf65e25c65" ma:anchorId="00000000-0000-0000-0000-000000000000" ma:open="true" ma:isKeyword="false">
      <xsd:complexType>
        <xsd:sequence>
          <xsd:element ref="pc:Terms" minOccurs="0" maxOccurs="1"/>
        </xsd:sequence>
      </xsd:complexType>
    </xsd:element>
    <xsd:element name="TaxKeywordTaxHTField" ma:index="17" nillable="true" ma:taxonomy="true" ma:internalName="TaxKeywordTaxHTField" ma:taxonomyFieldName="TaxKeyword" ma:displayName="Enterprise Keywords"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element name="k375496e9e1d4cf7b8304db24b3b1dc5" ma:index="19" ma:taxonomy="true" ma:internalName="k375496e9e1d4cf7b8304db24b3b1dc5" ma:taxonomyFieldName="Document_Category" ma:displayName="Document_Category" ma:default="1;#Working document|f3dc0f4d-a66f-43a9-94e1-65bb6a1986a5" ma:fieldId="{4375496e-9e1d-4cf7-b830-4db24b3b1dc5}" ma:sspId="1a4ba186-3518-432c-9561-7a0f3424a65e" ma:termSetId="554dbad6-d5e7-41d5-938f-818bac348f42" ma:anchorId="00000000-0000-0000-0000-000000000000" ma:open="false" ma:isKeyword="false">
      <xsd:complexType>
        <xsd:sequence>
          <xsd:element ref="pc:Terms" minOccurs="0" maxOccurs="1"/>
        </xsd:sequence>
      </xsd:complexType>
    </xsd:element>
    <xsd:element name="k0b2f826cebc49b399f646925834cd57" ma:index="20" ma:taxonomy="true" ma:internalName="k0b2f826cebc49b399f646925834cd57" ma:taxonomyFieldName="Export_Controlled" ma:displayName="Export_Controlled" ma:default="4;#No|db5cd7d0-819b-410f-962f-6615d83ad4b0" ma:fieldId="{40b2f826-cebc-49b3-99f6-46925834cd57}" ma:sspId="1a4ba186-3518-432c-9561-7a0f3424a65e" ma:termSetId="81bf7a1f-a728-4ddb-b017-56c4825c3ff8" ma:anchorId="00000000-0000-0000-0000-000000000000" ma:open="false" ma:isKeyword="false">
      <xsd:complexType>
        <xsd:sequence>
          <xsd:element ref="pc:Terms" minOccurs="0" maxOccurs="1"/>
        </xsd:sequence>
      </xsd:complexType>
    </xsd:element>
    <xsd:element name="TaxCatchAll" ma:index="21" nillable="true" ma:displayName="Taxonomy Catch All Column" ma:description="" ma:hidden="true" ma:list="{0027bde7-7a1c-4bf9-9d91-b86730cb09d0}" ma:internalName="TaxCatchAll" ma:showField="CatchAllData" ma:web="bc5851c0-4adf-4c25-b3b4-23211fbedc54">
      <xsd:complexType>
        <xsd:complexContent>
          <xsd:extension base="dms:MultiChoiceLookup">
            <xsd:sequence>
              <xsd:element name="Value" type="dms:Lookup" maxOccurs="unbounded" minOccurs="0" nillable="true"/>
            </xsd:sequence>
          </xsd:extension>
        </xsd:complexContent>
      </xsd:complexType>
    </xsd:element>
    <xsd:element name="Doc.No." ma:index="23" nillable="true" ma:displayName="Doc.No." ma:description="Document number (as per document register) - if used." ma:internalName="Doc_x002e_No_x002e_">
      <xsd:simpleType>
        <xsd:restriction base="dms:Number"/>
      </xsd:simpleType>
    </xsd:element>
    <xsd:element name="Issue" ma:index="25" nillable="true" ma:displayName="Issue" ma:description="Optional, manually-controlled 'version' no. (distinct from automatic version no. applied by SharePoint) - as per document register - if used." ma:internalName="Iss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bc5851c0-4adf-4c25-b3b4-23211fbedc54" elementFormDefault="qualified">
    <xsd:import namespace="http://schemas.microsoft.com/office/2006/documentManagement/types"/>
    <xsd:import namespace="http://schemas.microsoft.com/office/infopath/2007/PartnerControls"/>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 ma:displayName="Author"/>
        <xsd:element ref="dcterms:created" minOccurs="0" maxOccurs="1"/>
        <xsd:element ref="dc:identifier" minOccurs="0" maxOccurs="1"/>
        <xsd:element name="contentType" minOccurs="0" maxOccurs="1" type="xsd:string" ma:index="16" ma:displayName="Content Type"/>
        <xsd:element ref="dc:title" minOccurs="0" maxOccurs="1" ma:index="1" ma:displayName="Title"/>
        <xsd:element ref="dc:subject" minOccurs="0" maxOccurs="1"/>
        <xsd:element ref="dc:description" minOccurs="0" maxOccurs="1" ma:index="22"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True</openByDefault>
  <xsnScope/>
</customXsn>
</file>

<file path=customXml/item3.xml><?xml version="1.0" encoding="utf-8"?>
<p:properties xmlns:p="http://schemas.microsoft.com/office/2006/metadata/properties" xmlns:xsi="http://www.w3.org/2001/XMLSchema-instance" xmlns:pc="http://schemas.microsoft.com/office/infopath/2007/PartnerControls">
  <documentManagement>
    <k375496e9e1d4cf7b8304db24b3b1dc5 xmlns="5c1b9bb2-1639-4569-abf8-361ff49d18c0">
      <Terms xmlns="http://schemas.microsoft.com/office/infopath/2007/PartnerControls">
        <TermInfo xmlns="http://schemas.microsoft.com/office/infopath/2007/PartnerControls">
          <TermName xmlns="http://schemas.microsoft.com/office/infopath/2007/PartnerControls">Working document</TermName>
          <TermId xmlns="http://schemas.microsoft.com/office/infopath/2007/PartnerControls">f3dc0f4d-a66f-43a9-94e1-65bb6a1986a5</TermId>
        </TermInfo>
      </Terms>
    </k375496e9e1d4cf7b8304db24b3b1dc5>
    <Doc.No. xmlns="5c1b9bb2-1639-4569-abf8-361ff49d18c0" xsi:nil="true"/>
    <k0b2f826cebc49b399f646925834cd57 xmlns="5c1b9bb2-1639-4569-abf8-361ff49d18c0">
      <Terms xmlns="http://schemas.microsoft.com/office/infopath/2007/PartnerControls">
        <TermInfo xmlns="http://schemas.microsoft.com/office/infopath/2007/PartnerControls">
          <TermName xmlns="http://schemas.microsoft.com/office/infopath/2007/PartnerControls">No</TermName>
          <TermId xmlns="http://schemas.microsoft.com/office/infopath/2007/PartnerControls">db5cd7d0-819b-410f-962f-6615d83ad4b0</TermId>
        </TermInfo>
      </Terms>
    </k0b2f826cebc49b399f646925834cd57>
    <m6282953a1324c7dbf10c941a684715f xmlns="5c1b9bb2-1639-4569-abf8-361ff49d18c0">
      <Terms xmlns="http://schemas.microsoft.com/office/infopath/2007/PartnerControls">
        <TermInfo xmlns="http://schemas.microsoft.com/office/infopath/2007/PartnerControls">
          <TermName xmlns="http://schemas.microsoft.com/office/infopath/2007/PartnerControls">BAE SYSTEMS PROPRIETARY</TermName>
          <TermId xmlns="http://schemas.microsoft.com/office/infopath/2007/PartnerControls">8a02f2f5-83ed-4ed1-9434-1a7f4478cc6f</TermId>
        </TermInfo>
      </Terms>
    </m6282953a1324c7dbf10c941a684715f>
    <RoutingRuleDescription xmlns="http://schemas.microsoft.com/sharepoint/v3" xsi:nil="true"/>
    <TaxKeywordTaxHTField xmlns="5c1b9bb2-1639-4569-abf8-361ff49d18c0">
      <Terms xmlns="http://schemas.microsoft.com/office/infopath/2007/PartnerControls"/>
    </TaxKeywordTaxHTField>
    <Location xmlns="http://schemas.microsoft.com/sharepoint/v3/fields" xsi:nil="true"/>
    <cccaafc1256d40b09cc783bfe22f5c32 xmlns="5c1b9bb2-1639-4569-abf8-361ff49d18c0">
      <Terms xmlns="http://schemas.microsoft.com/office/infopath/2007/PartnerControls">
        <TermInfo xmlns="http://schemas.microsoft.com/office/infopath/2007/PartnerControls">
          <TermName xmlns="http://schemas.microsoft.com/office/infopath/2007/PartnerControls">None</TermName>
          <TermId xmlns="http://schemas.microsoft.com/office/infopath/2007/PartnerControls">b44969fd-4446-4d2a-b999-3ffbb251ce01</TermId>
        </TermInfo>
      </Terms>
    </cccaafc1256d40b09cc783bfe22f5c32>
    <TaxCatchAll xmlns="5c1b9bb2-1639-4569-abf8-361ff49d18c0">
      <Value>4</Value>
      <Value>191</Value>
      <Value>3</Value>
      <Value>1</Value>
    </TaxCatchAll>
    <Issue xmlns="5c1b9bb2-1639-4569-abf8-361ff49d18c0" xsi:nil="true"/>
    <_dlc_DocId xmlns="bc5851c0-4adf-4c25-b3b4-23211fbedc54">CCNHXZ7SC57J-83-405</_dlc_DocId>
    <_dlc_DocIdUrl xmlns="bc5851c0-4adf-4c25-b3b4-23211fbedc54">
      <Url>http://connect/teamshare/ISS/TeamPrivate/ISS_Central/ISS-BD/_layouts/DocIdRedir.aspx?ID=CCNHXZ7SC57J-83-405</Url>
      <Description>CCNHXZ7SC57J-83-405</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SharedContentType xmlns="Microsoft.SharePoint.Taxonomy.ContentTypeSync" SourceId="1a4ba186-3518-432c-9561-7a0f3424a65e" ContentTypeId="0x010100A7E734F647EE7C4F86DAB9A69098C782022D" PreviousValue="false"/>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1A8489-D852-48A9-AC19-B992016CE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5c1b9bb2-1639-4569-abf8-361ff49d18c0"/>
    <ds:schemaRef ds:uri="bc5851c0-4adf-4c25-b3b4-23211fbedc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94680D-1D0C-4B1E-9E75-78F9725D7D7F}">
  <ds:schemaRefs>
    <ds:schemaRef ds:uri="http://schemas.microsoft.com/office/2006/metadata/customXsn"/>
  </ds:schemaRefs>
</ds:datastoreItem>
</file>

<file path=customXml/itemProps3.xml><?xml version="1.0" encoding="utf-8"?>
<ds:datastoreItem xmlns:ds="http://schemas.openxmlformats.org/officeDocument/2006/customXml" ds:itemID="{FFF0733E-1AC7-43FD-8273-1FB6E692D039}">
  <ds:schemaRefs>
    <ds:schemaRef ds:uri="bc5851c0-4adf-4c25-b3b4-23211fbedc54"/>
    <ds:schemaRef ds:uri="http://www.w3.org/XML/1998/namespace"/>
    <ds:schemaRef ds:uri="http://schemas.microsoft.com/sharepoint/v3"/>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terms/"/>
    <ds:schemaRef ds:uri="5c1b9bb2-1639-4569-abf8-361ff49d18c0"/>
    <ds:schemaRef ds:uri="http://schemas.microsoft.com/sharepoint/v3/fields"/>
    <ds:schemaRef ds:uri="http://purl.org/dc/dcmitype/"/>
  </ds:schemaRefs>
</ds:datastoreItem>
</file>

<file path=customXml/itemProps4.xml><?xml version="1.0" encoding="utf-8"?>
<ds:datastoreItem xmlns:ds="http://schemas.openxmlformats.org/officeDocument/2006/customXml" ds:itemID="{7F933D26-ACBD-4299-B97B-2CE0E0E1781B}">
  <ds:schemaRefs>
    <ds:schemaRef ds:uri="http://schemas.microsoft.com/sharepoint/events"/>
  </ds:schemaRefs>
</ds:datastoreItem>
</file>

<file path=customXml/itemProps5.xml><?xml version="1.0" encoding="utf-8"?>
<ds:datastoreItem xmlns:ds="http://schemas.openxmlformats.org/officeDocument/2006/customXml" ds:itemID="{5BFA95D0-EC13-43F7-82D4-F8A18DAB9717}">
  <ds:schemaRefs>
    <ds:schemaRef ds:uri="Microsoft.SharePoint.Taxonomy.ContentTypeSync"/>
  </ds:schemaRefs>
</ds:datastoreItem>
</file>

<file path=customXml/itemProps6.xml><?xml version="1.0" encoding="utf-8"?>
<ds:datastoreItem xmlns:ds="http://schemas.openxmlformats.org/officeDocument/2006/customXml" ds:itemID="{F552BE66-37FF-47B1-8277-233E0BFE5F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BAES AI pres unpub wide</Template>
  <TotalTime>7688</TotalTime>
  <Words>1193</Words>
  <Application>Microsoft Office PowerPoint</Application>
  <PresentationFormat>自定义</PresentationFormat>
  <Paragraphs>150</Paragraphs>
  <Slides>31</Slides>
  <Notes>2</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BAES AI pres unpub wide</vt:lpstr>
      <vt:lpstr>Hacking UAVs: the integrity of Wi-Fi, Telemetry and RC links</vt:lpstr>
      <vt:lpstr>Drone Communication Link Vulnerability Tests</vt:lpstr>
      <vt:lpstr>Attack on the Parrot AR.Drone Wi-Fi Link</vt:lpstr>
      <vt:lpstr>Attack on the Parrot AR Drone Wi-Fi Link</vt:lpstr>
      <vt:lpstr>Attack on the Parrot AR Drone Wi-Fi Link</vt:lpstr>
      <vt:lpstr>Attack on the Parrot AR Drone Wi-Fi Link</vt:lpstr>
      <vt:lpstr>Attack on the Parrot AR Drone Wi-Fi Link</vt:lpstr>
      <vt:lpstr>Attack on the Parrot AR Drone Wi-Fi Link</vt:lpstr>
      <vt:lpstr>Attack on a Commercial Drone’s Telemetry Link</vt:lpstr>
      <vt:lpstr>幻灯片 10</vt:lpstr>
      <vt:lpstr>Attack on a Commercial Drone’s Telemetry Link</vt:lpstr>
      <vt:lpstr>Attack on a Commercial Drone’s Telemetry Link</vt:lpstr>
      <vt:lpstr>Attack on a Commercial Drone’s Telemetry Link</vt:lpstr>
      <vt:lpstr>Attack on a Commercial Drone’s Telemetry Link</vt:lpstr>
      <vt:lpstr>Attack on a Commercial Drone’s Telemetry Link</vt:lpstr>
      <vt:lpstr>Attack on a Commercial Drone’s Telemetry Link</vt:lpstr>
      <vt:lpstr>Attack on a Drone’s Radio Control (RC) Link</vt:lpstr>
      <vt:lpstr>Attack on a Drone’s Radio Control (RC) Link</vt:lpstr>
      <vt:lpstr>Attack on a Drone’s Radio Control (RC) Link</vt:lpstr>
      <vt:lpstr>Attack on a Drone’s Radio Control (RC) Link</vt:lpstr>
      <vt:lpstr>Attack on a Drone’s Radio Control (RC) Link</vt:lpstr>
      <vt:lpstr>Attack on a Drone’s Radio Control (RC) Link</vt:lpstr>
      <vt:lpstr>Attack on a Drone’s Radio Control (RC) Link</vt:lpstr>
      <vt:lpstr>Attack on a Drone’s Radio Control (RC) Link</vt:lpstr>
      <vt:lpstr>Attack on a Drone’s Radio Control (RC) Link</vt:lpstr>
      <vt:lpstr>Attack on a Drone’s Radio Control (RC) Link</vt:lpstr>
      <vt:lpstr>Attack on a Drone’s Radio Control (RC) Link</vt:lpstr>
      <vt:lpstr>Attack on a Drone’s Radio Control (RC) Link</vt:lpstr>
      <vt:lpstr>Attack on a Drone’s Radio Control (RC) Link</vt:lpstr>
      <vt:lpstr>Attack on a Drone’s Radio Control (RC) Link</vt:lpstr>
      <vt:lpstr>Attack on a Drone’s Radio Control (RC) Link</vt:lpstr>
    </vt:vector>
  </TitlesOfParts>
  <Company>BAE Systems Detica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 Sales Plan - basic template v1</dc:title>
  <dc:creator>Guinan, Mark</dc:creator>
  <cp:lastModifiedBy>Xi Chen</cp:lastModifiedBy>
  <cp:revision>593</cp:revision>
  <cp:lastPrinted>2016-03-01T00:16:21Z</cp:lastPrinted>
  <dcterms:created xsi:type="dcterms:W3CDTF">2015-12-16T11:30:20Z</dcterms:created>
  <dcterms:modified xsi:type="dcterms:W3CDTF">2016-07-20T08:05:25Z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Template_Version">
    <vt:lpwstr>2.11.1014</vt:lpwstr>
  </property>
  <property fmtid="{D5CDD505-2E9C-101B-9397-08002B2CF9AE}" pid="3" name="ContentTypeId">
    <vt:lpwstr>0x010100A7E734F647EE7C4F86DAB9A69098C782022D0064879437EEDB4D40951F83755B384D57</vt:lpwstr>
  </property>
  <property fmtid="{D5CDD505-2E9C-101B-9397-08002B2CF9AE}" pid="4" name="_dlc_DocIdItemGuid">
    <vt:lpwstr>cf77f925-6cca-4e07-9c41-2b57aa8aae9b</vt:lpwstr>
  </property>
  <property fmtid="{D5CDD505-2E9C-101B-9397-08002B2CF9AE}" pid="5" name="TaxKeyword">
    <vt:lpwstr/>
  </property>
  <property fmtid="{D5CDD505-2E9C-101B-9397-08002B2CF9AE}" pid="6" name="Code">
    <vt:lpwstr>3;#None|b44969fd-4446-4d2a-b999-3ffbb251ce01</vt:lpwstr>
  </property>
  <property fmtid="{D5CDD505-2E9C-101B-9397-08002B2CF9AE}" pid="7" name="Export_Controlled">
    <vt:lpwstr>4;#No|db5cd7d0-819b-410f-962f-6615d83ad4b0</vt:lpwstr>
  </property>
  <property fmtid="{D5CDD505-2E9C-101B-9397-08002B2CF9AE}" pid="8" name="Document_Category">
    <vt:lpwstr>1;#Working document|f3dc0f4d-a66f-43a9-94e1-65bb6a1986a5</vt:lpwstr>
  </property>
  <property fmtid="{D5CDD505-2E9C-101B-9397-08002B2CF9AE}" pid="9" name="Marking">
    <vt:lpwstr>191;#BAE SYSTEMS PROPRIETARY|8a02f2f5-83ed-4ed1-9434-1a7f4478cc6f</vt:lpwstr>
  </property>
</Properties>
</file>